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93" r:id="rId4"/>
    <p:sldId id="296" r:id="rId5"/>
    <p:sldId id="297" r:id="rId6"/>
    <p:sldId id="288" r:id="rId7"/>
    <p:sldId id="300" r:id="rId8"/>
    <p:sldId id="330" r:id="rId9"/>
    <p:sldId id="331" r:id="rId10"/>
    <p:sldId id="304" r:id="rId11"/>
    <p:sldId id="306" r:id="rId12"/>
    <p:sldId id="315" r:id="rId13"/>
    <p:sldId id="325" r:id="rId14"/>
    <p:sldId id="316" r:id="rId15"/>
    <p:sldId id="332" r:id="rId16"/>
    <p:sldId id="308" r:id="rId17"/>
    <p:sldId id="310" r:id="rId18"/>
    <p:sldId id="317" r:id="rId19"/>
    <p:sldId id="289" r:id="rId20"/>
    <p:sldId id="321" r:id="rId21"/>
    <p:sldId id="323" r:id="rId22"/>
    <p:sldId id="319" r:id="rId23"/>
    <p:sldId id="279" r:id="rId24"/>
    <p:sldId id="327" r:id="rId25"/>
    <p:sldId id="32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9E739"/>
    <a:srgbClr val="730E03"/>
    <a:srgbClr val="000066"/>
    <a:srgbClr val="CC3300"/>
    <a:srgbClr val="EA8B00"/>
    <a:srgbClr val="D67F00"/>
    <a:srgbClr val="743A00"/>
    <a:srgbClr val="A854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88028" autoAdjust="0"/>
  </p:normalViewPr>
  <p:slideViewPr>
    <p:cSldViewPr>
      <p:cViewPr>
        <p:scale>
          <a:sx n="101" d="100"/>
          <a:sy n="101" d="100"/>
        </p:scale>
        <p:origin x="-12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9223364003555E-2"/>
          <c:y val="0"/>
          <c:w val="0.8019114534732656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71"/>
            <c:spPr>
              <a:solidFill>
                <a:srgbClr val="99FF33"/>
              </a:solidFill>
              <a:ln>
                <a:solidFill>
                  <a:srgbClr val="99FF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2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399099583317815E-2"/>
                  <c:y val="-0.1783792951292264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smtClean="0">
                        <a:latin typeface="Century Gothic" pitchFamily="34" charset="0"/>
                      </a:rPr>
                      <a:t>85%</a:t>
                    </a:r>
                    <a:endParaRPr lang="en-US" sz="2000" b="1" dirty="0">
                      <a:latin typeface="Century Gothic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92233292973926E-2"/>
                  <c:y val="-1.605255918859101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smtClean="0">
                        <a:latin typeface="Century Gothic" pitchFamily="34" charset="0"/>
                      </a:rPr>
                      <a:t>9%</a:t>
                    </a:r>
                    <a:endParaRPr lang="en-US" sz="2000" b="1" dirty="0">
                      <a:latin typeface="Century Gothic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20112869068235E-2"/>
                  <c:y val="6.169599972757703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Century Gothic" pitchFamily="34" charset="0"/>
                      </a:rPr>
                      <a:t>6%</a:t>
                    </a:r>
                    <a:endParaRPr lang="en-US" sz="2000" b="1" dirty="0">
                      <a:latin typeface="Century Gothic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Получение верного ответа</c:v>
                </c:pt>
                <c:pt idx="1">
                  <c:v>Получение неверного ответа</c:v>
                </c:pt>
                <c:pt idx="2">
                  <c:v>Ответ не получен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190518322655793"/>
          <c:y val="0.70825308590847824"/>
          <c:w val="0.29809481677344224"/>
          <c:h val="0.2888144652342351"/>
        </c:manualLayout>
      </c:layout>
      <c:overlay val="0"/>
      <c:txPr>
        <a:bodyPr/>
        <a:lstStyle/>
        <a:p>
          <a:pPr>
            <a:lnSpc>
              <a:spcPct val="100000"/>
            </a:lnSpc>
            <a:defRPr sz="1600">
              <a:latin typeface="Century Gothic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5638778630373E-3"/>
          <c:y val="4.0764776487695026E-2"/>
          <c:w val="0.98779018579775435"/>
          <c:h val="0.70777111503059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99"/>
            </a:solidFill>
            <a:ln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9E739"/>
              </a:solidFill>
              <a:ln>
                <a:solidFill>
                  <a:srgbClr val="99CC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1206916936497996E-2"/>
                  <c:y val="-8.169895335084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41830412727917E-2"/>
                  <c:y val="-8.1259418374692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73099799840427E-2"/>
                  <c:y val="-4.22901047926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684271327140359E-3"/>
                  <c:y val="-9.897330136746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821125592567817E-3"/>
                  <c:y val="-9.897330136746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547417061711904E-3"/>
                  <c:y val="-9.897330136746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410562796283926E-3"/>
                  <c:y val="-1.319644018232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509483412342379E-2"/>
                  <c:y val="-6.5982200911645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273708530855961E-3"/>
                  <c:y val="-3.2991100455822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8821125592566862E-3"/>
                  <c:y val="-6.5982200911645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5684271327139873E-3"/>
                  <c:y val="-1.319644018232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</c:v>
                </c:pt>
                <c:pt idx="1">
                  <c:v>120</c:v>
                </c:pt>
                <c:pt idx="2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411712"/>
        <c:axId val="87413504"/>
        <c:axId val="0"/>
      </c:bar3DChart>
      <c:catAx>
        <c:axId val="8741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pPr>
            <a:endParaRPr lang="ru-RU"/>
          </a:p>
        </c:txPr>
        <c:crossAx val="87413504"/>
        <c:crosses val="autoZero"/>
        <c:auto val="1"/>
        <c:lblAlgn val="ctr"/>
        <c:lblOffset val="100"/>
        <c:noMultiLvlLbl val="0"/>
      </c:catAx>
      <c:valAx>
        <c:axId val="87413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741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56387786303735E-3"/>
          <c:y val="4.0764776487695033E-2"/>
          <c:w val="0.98779018579775391"/>
          <c:h val="0.70777111503059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99"/>
            </a:solidFill>
            <a:ln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9E739"/>
              </a:solidFill>
              <a:ln>
                <a:solidFill>
                  <a:srgbClr val="99CC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1206916936497996E-2"/>
                  <c:y val="-8.16989533508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41830412727942E-2"/>
                  <c:y val="-8.125941837469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73099799840441E-2"/>
                  <c:y val="-4.229010479261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684271327140394E-3"/>
                  <c:y val="-9.8973301367468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821125592567817E-3"/>
                  <c:y val="-9.8973301367468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547417061711921E-3"/>
                  <c:y val="-9.8973301367468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410562796283943E-3"/>
                  <c:y val="-1.3196440182329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509483412342381E-2"/>
                  <c:y val="-6.59822009116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273708530855987E-3"/>
                  <c:y val="-3.2991100455822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8821125592566862E-3"/>
                  <c:y val="-6.59822009116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5684271327139891E-3"/>
                  <c:y val="-1.3196440182329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93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458176"/>
        <c:axId val="87459712"/>
        <c:axId val="0"/>
      </c:bar3DChart>
      <c:catAx>
        <c:axId val="874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pPr>
            <a:endParaRPr lang="ru-RU"/>
          </a:p>
        </c:txPr>
        <c:crossAx val="87459712"/>
        <c:crosses val="autoZero"/>
        <c:auto val="1"/>
        <c:lblAlgn val="ctr"/>
        <c:lblOffset val="100"/>
        <c:noMultiLvlLbl val="0"/>
      </c:catAx>
      <c:valAx>
        <c:axId val="874597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745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2C997-11B6-47BF-ABFD-16ECA5D0AF4B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BDEF11A7-1868-4CC5-B9EC-AD4251FC4201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Ст. 59 Федерального закона «Об образовании в Российской Федерации» от 29.12.2012 № 273-ФЗ </a:t>
          </a:r>
          <a:endParaRPr lang="ru-RU" sz="1400" b="1" dirty="0">
            <a:latin typeface="Century Gothic" pitchFamily="34" charset="0"/>
          </a:endParaRPr>
        </a:p>
      </dgm:t>
    </dgm:pt>
    <dgm:pt modelId="{C9FFCE17-6007-4E6F-8154-403368DDB7BB}" type="parTrans" cxnId="{A05EA1D0-CE44-40BC-A4A0-689CEA01E747}">
      <dgm:prSet/>
      <dgm:spPr/>
      <dgm:t>
        <a:bodyPr/>
        <a:lstStyle/>
        <a:p>
          <a:endParaRPr lang="ru-RU" sz="2400" b="1">
            <a:latin typeface="Century Gothic" pitchFamily="34" charset="0"/>
          </a:endParaRPr>
        </a:p>
      </dgm:t>
    </dgm:pt>
    <dgm:pt modelId="{C6810157-9F3A-433A-B012-D5F94C50F91A}" type="sibTrans" cxnId="{A05EA1D0-CE44-40BC-A4A0-689CEA01E747}">
      <dgm:prSet/>
      <dgm:spPr/>
      <dgm:t>
        <a:bodyPr/>
        <a:lstStyle/>
        <a:p>
          <a:endParaRPr lang="ru-RU" sz="2400" b="1">
            <a:latin typeface="Century Gothic" pitchFamily="34" charset="0"/>
          </a:endParaRPr>
        </a:p>
      </dgm:t>
    </dgm:pt>
    <dgm:pt modelId="{3E86E7DD-48E7-4C7D-B72B-7C251DB57E10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Порядок проведения государственной итоговой аттестации по образовательным программам среднего общего образования </a:t>
          </a:r>
        </a:p>
        <a:p>
          <a:r>
            <a:rPr lang="ru-RU" sz="1200" b="0" dirty="0" smtClean="0">
              <a:latin typeface="Century Gothic" pitchFamily="34" charset="0"/>
            </a:rPr>
            <a:t>(утв. приказом </a:t>
          </a:r>
          <a:r>
            <a:rPr lang="ru-RU" sz="1200" b="0" dirty="0" err="1" smtClean="0">
              <a:latin typeface="Century Gothic" pitchFamily="34" charset="0"/>
            </a:rPr>
            <a:t>Минобрнауки</a:t>
          </a:r>
          <a:r>
            <a:rPr lang="ru-RU" sz="1200" b="0" dirty="0" smtClean="0">
              <a:latin typeface="Century Gothic" pitchFamily="34" charset="0"/>
            </a:rPr>
            <a:t> России от 26.12.2013 №1400  с изменениями от 07.07.2015 № 693)</a:t>
          </a:r>
          <a:endParaRPr lang="ru-RU" sz="1200" b="0" dirty="0">
            <a:latin typeface="Century Gothic" pitchFamily="34" charset="0"/>
          </a:endParaRPr>
        </a:p>
      </dgm:t>
    </dgm:pt>
    <dgm:pt modelId="{6BE567E9-1684-456C-BF1B-9F9D939BCBFA}" type="parTrans" cxnId="{F8DDFF99-17EE-44A4-AD33-9658408E4D00}">
      <dgm:prSet/>
      <dgm:spPr/>
      <dgm:t>
        <a:bodyPr/>
        <a:lstStyle/>
        <a:p>
          <a:endParaRPr lang="ru-RU" sz="2400" b="1">
            <a:latin typeface="Century Gothic" pitchFamily="34" charset="0"/>
          </a:endParaRPr>
        </a:p>
      </dgm:t>
    </dgm:pt>
    <dgm:pt modelId="{16E5D50F-36FC-4CD5-BAE8-70E054B89BB2}" type="sibTrans" cxnId="{F8DDFF99-17EE-44A4-AD33-9658408E4D00}">
      <dgm:prSet/>
      <dgm:spPr/>
      <dgm:t>
        <a:bodyPr/>
        <a:lstStyle/>
        <a:p>
          <a:endParaRPr lang="ru-RU" sz="2400" b="1">
            <a:latin typeface="Century Gothic" pitchFamily="34" charset="0"/>
          </a:endParaRPr>
        </a:p>
      </dgm:t>
    </dgm:pt>
    <dgm:pt modelId="{D6D6083B-04B0-4309-97EC-F689EAFA679A}">
      <dgm:prSet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Правила формирования и ведения ФИС ГИА и приема и РИС ГИА </a:t>
          </a:r>
        </a:p>
        <a:p>
          <a:r>
            <a:rPr lang="ru-RU" sz="1400" b="0" dirty="0" smtClean="0">
              <a:latin typeface="Century Gothic" pitchFamily="34" charset="0"/>
            </a:rPr>
            <a:t>(утв. Постановлением Правительства Российской Федерации от 31.08.2013 № 755)</a:t>
          </a:r>
          <a:endParaRPr lang="ru-RU" sz="1400" b="0" dirty="0">
            <a:latin typeface="Century Gothic" pitchFamily="34" charset="0"/>
          </a:endParaRPr>
        </a:p>
      </dgm:t>
    </dgm:pt>
    <dgm:pt modelId="{20AB053E-07AE-454F-AC16-6A00EDF337CD}" type="parTrans" cxnId="{8AC98601-46CE-4D7F-A7C6-C47ABF8D7615}">
      <dgm:prSet/>
      <dgm:spPr/>
      <dgm:t>
        <a:bodyPr/>
        <a:lstStyle/>
        <a:p>
          <a:endParaRPr lang="ru-RU" sz="2400" b="1">
            <a:latin typeface="Century Gothic" pitchFamily="34" charset="0"/>
          </a:endParaRPr>
        </a:p>
      </dgm:t>
    </dgm:pt>
    <dgm:pt modelId="{C5214894-BA84-495D-A7C5-D706CC1D4E71}" type="sibTrans" cxnId="{8AC98601-46CE-4D7F-A7C6-C47ABF8D7615}">
      <dgm:prSet/>
      <dgm:spPr/>
      <dgm:t>
        <a:bodyPr/>
        <a:lstStyle/>
        <a:p>
          <a:endParaRPr lang="ru-RU" sz="2400" b="1">
            <a:latin typeface="Century Gothic" pitchFamily="34" charset="0"/>
          </a:endParaRPr>
        </a:p>
      </dgm:t>
    </dgm:pt>
    <dgm:pt modelId="{19D443AA-EF42-440B-92D8-A7A7053D1C42}">
      <dgm:prSet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Порядок проведения государственной итоговой аттестации по образовательным программам основного общего образования</a:t>
          </a:r>
        </a:p>
        <a:p>
          <a:r>
            <a:rPr lang="ru-RU" sz="1200" b="0" dirty="0" smtClean="0">
              <a:latin typeface="Century Gothic" pitchFamily="34" charset="0"/>
            </a:rPr>
            <a:t>(утв. приказом </a:t>
          </a:r>
          <a:r>
            <a:rPr lang="ru-RU" sz="1200" b="0" dirty="0" err="1" smtClean="0">
              <a:latin typeface="Century Gothic" pitchFamily="34" charset="0"/>
            </a:rPr>
            <a:t>Минобрнауки</a:t>
          </a:r>
          <a:r>
            <a:rPr lang="ru-RU" sz="1200" b="0" dirty="0" smtClean="0">
              <a:latin typeface="Century Gothic" pitchFamily="34" charset="0"/>
            </a:rPr>
            <a:t> России №1394 от 25.12.2013  с изменениями от 07.07.2015 № 692)</a:t>
          </a:r>
          <a:endParaRPr lang="ru-RU" sz="1200" b="0" dirty="0">
            <a:latin typeface="Century Gothic" pitchFamily="34" charset="0"/>
          </a:endParaRPr>
        </a:p>
      </dgm:t>
    </dgm:pt>
    <dgm:pt modelId="{70A0F27D-625F-4340-ABFA-66A7C3A3B737}" type="parTrans" cxnId="{1CC3EFC8-9A32-4945-A8E0-5D6B2CBD8F2D}">
      <dgm:prSet/>
      <dgm:spPr/>
      <dgm:t>
        <a:bodyPr/>
        <a:lstStyle/>
        <a:p>
          <a:endParaRPr lang="ru-RU" sz="2400" b="1"/>
        </a:p>
      </dgm:t>
    </dgm:pt>
    <dgm:pt modelId="{F2D06D04-9EDB-4484-91AE-E667AEC480B4}" type="sibTrans" cxnId="{1CC3EFC8-9A32-4945-A8E0-5D6B2CBD8F2D}">
      <dgm:prSet/>
      <dgm:spPr/>
      <dgm:t>
        <a:bodyPr/>
        <a:lstStyle/>
        <a:p>
          <a:endParaRPr lang="ru-RU" sz="2400" b="1"/>
        </a:p>
      </dgm:t>
    </dgm:pt>
    <dgm:pt modelId="{6A7BF8BD-661D-407B-A55F-0E1FA01FEFA6}">
      <dgm:prSet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Порядок аккредитации общественных наблюдателей </a:t>
          </a:r>
        </a:p>
        <a:p>
          <a:r>
            <a:rPr lang="ru-RU" sz="1200" b="0" dirty="0" smtClean="0">
              <a:latin typeface="Century Gothic" pitchFamily="34" charset="0"/>
            </a:rPr>
            <a:t>(утв. приказом </a:t>
          </a:r>
          <a:r>
            <a:rPr lang="ru-RU" sz="1200" b="0" dirty="0" err="1" smtClean="0">
              <a:latin typeface="Century Gothic" pitchFamily="34" charset="0"/>
            </a:rPr>
            <a:t>Минобрнауки</a:t>
          </a:r>
          <a:r>
            <a:rPr lang="ru-RU" sz="1200" b="0" dirty="0" smtClean="0">
              <a:latin typeface="Century Gothic" pitchFamily="34" charset="0"/>
            </a:rPr>
            <a:t> России от 28.06.2013 № 491 с изменениями от 12.01.2015 №2) </a:t>
          </a:r>
          <a:endParaRPr lang="ru-RU" sz="1200" b="0" dirty="0">
            <a:latin typeface="Century Gothic" pitchFamily="34" charset="0"/>
          </a:endParaRPr>
        </a:p>
      </dgm:t>
    </dgm:pt>
    <dgm:pt modelId="{984F80C0-B72F-4438-B52B-93E8F0386A5F}" type="parTrans" cxnId="{D7A094DF-9C81-4405-B532-F6E94EA86DDD}">
      <dgm:prSet/>
      <dgm:spPr/>
      <dgm:t>
        <a:bodyPr/>
        <a:lstStyle/>
        <a:p>
          <a:endParaRPr lang="ru-RU" sz="2400" b="1"/>
        </a:p>
      </dgm:t>
    </dgm:pt>
    <dgm:pt modelId="{3923ECF6-C04A-4B23-A9CD-0CC304656470}" type="sibTrans" cxnId="{D7A094DF-9C81-4405-B532-F6E94EA86DDD}">
      <dgm:prSet/>
      <dgm:spPr/>
      <dgm:t>
        <a:bodyPr/>
        <a:lstStyle/>
        <a:p>
          <a:endParaRPr lang="ru-RU" sz="2400" b="1"/>
        </a:p>
      </dgm:t>
    </dgm:pt>
    <dgm:pt modelId="{42355212-0CBA-4532-87DA-78BA56890B96}">
      <dgm:prSet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Порядок разработки, использования и хранения КИМ для ЕГЭ </a:t>
          </a:r>
        </a:p>
        <a:p>
          <a:r>
            <a:rPr lang="ru-RU" sz="1400" b="0" dirty="0" smtClean="0">
              <a:latin typeface="Century Gothic" pitchFamily="34" charset="0"/>
            </a:rPr>
            <a:t>(утв. приказом </a:t>
          </a:r>
          <a:r>
            <a:rPr lang="ru-RU" sz="1400" b="0" dirty="0" err="1" smtClean="0">
              <a:latin typeface="Century Gothic" pitchFamily="34" charset="0"/>
            </a:rPr>
            <a:t>Рособрнадзора</a:t>
          </a:r>
          <a:r>
            <a:rPr lang="ru-RU" sz="1400" b="0" dirty="0" smtClean="0">
              <a:latin typeface="Century Gothic" pitchFamily="34" charset="0"/>
            </a:rPr>
            <a:t> от 17.12.2013 № 1274)</a:t>
          </a:r>
          <a:endParaRPr lang="ru-RU" sz="1400" b="0" dirty="0">
            <a:latin typeface="Century Gothic" pitchFamily="34" charset="0"/>
          </a:endParaRPr>
        </a:p>
      </dgm:t>
    </dgm:pt>
    <dgm:pt modelId="{78038E5E-C371-4FE4-AC76-AB2EEB581363}" type="parTrans" cxnId="{A255A4AA-0D01-4025-B9D0-C0A554601BBF}">
      <dgm:prSet/>
      <dgm:spPr/>
      <dgm:t>
        <a:bodyPr/>
        <a:lstStyle/>
        <a:p>
          <a:endParaRPr lang="ru-RU" sz="2400" b="1"/>
        </a:p>
      </dgm:t>
    </dgm:pt>
    <dgm:pt modelId="{521F34C3-1385-49BE-A703-393FC7CDC20E}" type="sibTrans" cxnId="{A255A4AA-0D01-4025-B9D0-C0A554601BBF}">
      <dgm:prSet/>
      <dgm:spPr/>
      <dgm:t>
        <a:bodyPr/>
        <a:lstStyle/>
        <a:p>
          <a:endParaRPr lang="ru-RU" sz="2400" b="1"/>
        </a:p>
      </dgm:t>
    </dgm:pt>
    <dgm:pt modelId="{A5537B29-DE25-4CDD-BFE6-6F8B7499BBD0}">
      <dgm:prSet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</a:rPr>
            <a:t>Распоряжение </a:t>
          </a:r>
          <a:r>
            <a:rPr lang="ru-RU" sz="1400" b="1" dirty="0" err="1" smtClean="0">
              <a:latin typeface="Century Gothic" pitchFamily="34" charset="0"/>
            </a:rPr>
            <a:t>Рособрнадзора</a:t>
          </a:r>
          <a:r>
            <a:rPr lang="ru-RU" sz="1400" b="1" dirty="0" smtClean="0">
              <a:latin typeface="Century Gothic" pitchFamily="34" charset="0"/>
            </a:rPr>
            <a:t> по минимальным баллам от 23.03.2015 № 794-10 </a:t>
          </a:r>
          <a:endParaRPr lang="ru-RU" sz="1400" b="1" dirty="0">
            <a:latin typeface="Century Gothic" pitchFamily="34" charset="0"/>
          </a:endParaRPr>
        </a:p>
      </dgm:t>
    </dgm:pt>
    <dgm:pt modelId="{4756BBB3-0004-4855-BCB0-AF760E71E1F8}" type="parTrans" cxnId="{676C70B4-D7E3-4CEB-ACA4-48645F1E9A19}">
      <dgm:prSet/>
      <dgm:spPr/>
      <dgm:t>
        <a:bodyPr/>
        <a:lstStyle/>
        <a:p>
          <a:endParaRPr lang="ru-RU" sz="2400" b="1"/>
        </a:p>
      </dgm:t>
    </dgm:pt>
    <dgm:pt modelId="{65870E37-5EE3-46A3-83A7-12026A179A37}" type="sibTrans" cxnId="{676C70B4-D7E3-4CEB-ACA4-48645F1E9A19}">
      <dgm:prSet/>
      <dgm:spPr/>
      <dgm:t>
        <a:bodyPr/>
        <a:lstStyle/>
        <a:p>
          <a:endParaRPr lang="ru-RU" sz="2400" b="1"/>
        </a:p>
      </dgm:t>
    </dgm:pt>
    <dgm:pt modelId="{A77E8586-5FD3-47B3-BD23-A1B8ED894DCD}" type="pres">
      <dgm:prSet presAssocID="{9EF2C997-11B6-47BF-ABFD-16ECA5D0AF4B}" presName="linearFlow" presStyleCnt="0">
        <dgm:presLayoutVars>
          <dgm:dir/>
          <dgm:resizeHandles val="exact"/>
        </dgm:presLayoutVars>
      </dgm:prSet>
      <dgm:spPr/>
    </dgm:pt>
    <dgm:pt modelId="{439A223F-B13D-462E-94E2-764ADC860AA7}" type="pres">
      <dgm:prSet presAssocID="{BDEF11A7-1868-4CC5-B9EC-AD4251FC4201}" presName="composite" presStyleCnt="0"/>
      <dgm:spPr/>
    </dgm:pt>
    <dgm:pt modelId="{451B7F51-7AAA-409C-94F0-363E1E02B72D}" type="pres">
      <dgm:prSet presAssocID="{BDEF11A7-1868-4CC5-B9EC-AD4251FC4201}" presName="imgShp" presStyleLbl="fgImgPlace1" presStyleIdx="0" presStyleCnt="7" custLinFactNeighborX="-8697" custLinFactNeighborY="17755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F4D6DA16-78D9-426E-9E91-C782C63DE179}" type="pres">
      <dgm:prSet presAssocID="{BDEF11A7-1868-4CC5-B9EC-AD4251FC4201}" presName="txShp" presStyleLbl="node1" presStyleIdx="0" presStyleCnt="7" custScaleY="75182" custLinFactNeighborX="-1122" custLinFactNeighborY="18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434D-8A75-4C3E-AC5D-2F25958D710C}" type="pres">
      <dgm:prSet presAssocID="{C6810157-9F3A-433A-B012-D5F94C50F91A}" presName="spacing" presStyleCnt="0"/>
      <dgm:spPr/>
    </dgm:pt>
    <dgm:pt modelId="{0B239D99-4100-4C68-9AA2-85076DFE320C}" type="pres">
      <dgm:prSet presAssocID="{D6D6083B-04B0-4309-97EC-F689EAFA679A}" presName="composite" presStyleCnt="0"/>
      <dgm:spPr/>
    </dgm:pt>
    <dgm:pt modelId="{373C268B-E997-4D57-A6D3-55CDA1E5BCD1}" type="pres">
      <dgm:prSet presAssocID="{D6D6083B-04B0-4309-97EC-F689EAFA679A}" presName="imgShp" presStyleLbl="fgImgPlace1" presStyleIdx="1" presStyleCnt="7" custLinFactNeighborX="-8576" custLinFactNeighborY="5776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36C3BA53-9CA6-4B10-9CED-4807A7EA3B5D}" type="pres">
      <dgm:prSet presAssocID="{D6D6083B-04B0-4309-97EC-F689EAFA679A}" presName="txShp" presStyleLbl="node1" presStyleIdx="1" presStyleCnt="7" custLinFactNeighborX="-1122" custLinFactNeighborY="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302B6-D23C-4429-BA30-7241D91A1D9D}" type="pres">
      <dgm:prSet presAssocID="{C5214894-BA84-495D-A7C5-D706CC1D4E71}" presName="spacing" presStyleCnt="0"/>
      <dgm:spPr/>
    </dgm:pt>
    <dgm:pt modelId="{FAC66B7E-9116-4C8B-B45E-EEB74102A82E}" type="pres">
      <dgm:prSet presAssocID="{3E86E7DD-48E7-4C7D-B72B-7C251DB57E10}" presName="composite" presStyleCnt="0"/>
      <dgm:spPr/>
    </dgm:pt>
    <dgm:pt modelId="{0EB00909-0C41-4E77-8742-02EC2ACB0737}" type="pres">
      <dgm:prSet presAssocID="{3E86E7DD-48E7-4C7D-B72B-7C251DB57E10}" presName="imgShp" presStyleLbl="fgImgPlace1" presStyleIdx="2" presStyleCnt="7" custLinFactNeighborX="-10049" custLinFactNeighborY="-116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2BBEE713-5C7E-490D-BDD6-63B659DE4BE6}" type="pres">
      <dgm:prSet presAssocID="{3E86E7DD-48E7-4C7D-B72B-7C251DB57E10}" presName="txShp" presStyleLbl="node1" presStyleIdx="2" presStyleCnt="7" custLinFactNeighborX="-1122" custLinFactNeighborY="1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08ADD-81A6-421B-8889-28771F0EE887}" type="pres">
      <dgm:prSet presAssocID="{16E5D50F-36FC-4CD5-BAE8-70E054B89BB2}" presName="spacing" presStyleCnt="0"/>
      <dgm:spPr/>
    </dgm:pt>
    <dgm:pt modelId="{C360B0FC-91AC-4453-B682-01C4930C6D68}" type="pres">
      <dgm:prSet presAssocID="{19D443AA-EF42-440B-92D8-A7A7053D1C42}" presName="composite" presStyleCnt="0"/>
      <dgm:spPr/>
    </dgm:pt>
    <dgm:pt modelId="{2862D1F6-8390-46D9-BEB4-3E67621CC902}" type="pres">
      <dgm:prSet presAssocID="{19D443AA-EF42-440B-92D8-A7A7053D1C42}" presName="imgShp" presStyleLbl="fgImgPlace1" presStyleIdx="3" presStyleCnt="7" custLinFactNeighborX="-8576" custLinFactNeighborY="52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53124CC5-C7FC-4863-8837-AA69E5B0E237}" type="pres">
      <dgm:prSet presAssocID="{19D443AA-EF42-440B-92D8-A7A7053D1C42}" presName="txShp" presStyleLbl="node1" presStyleIdx="3" presStyleCnt="7" custLinFactNeighborX="-1122" custLinFactNeighborY="5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D4078-A7AE-47F5-AA2E-EF85F88558A1}" type="pres">
      <dgm:prSet presAssocID="{F2D06D04-9EDB-4484-91AE-E667AEC480B4}" presName="spacing" presStyleCnt="0"/>
      <dgm:spPr/>
    </dgm:pt>
    <dgm:pt modelId="{A2F3D651-208C-4B56-963D-F242D995E1D9}" type="pres">
      <dgm:prSet presAssocID="{6A7BF8BD-661D-407B-A55F-0E1FA01FEFA6}" presName="composite" presStyleCnt="0"/>
      <dgm:spPr/>
    </dgm:pt>
    <dgm:pt modelId="{3A224588-C820-4336-AB70-E1BDEE149FD7}" type="pres">
      <dgm:prSet presAssocID="{6A7BF8BD-661D-407B-A55F-0E1FA01FEFA6}" presName="imgShp" presStyleLbl="fgImgPlace1" presStyleIdx="4" presStyleCnt="7" custLinFactNeighborX="-8576" custLinFactNeighborY="106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52794CD2-9486-45A7-8E99-03247181FE9D}" type="pres">
      <dgm:prSet presAssocID="{6A7BF8BD-661D-407B-A55F-0E1FA01FEFA6}" presName="txShp" presStyleLbl="node1" presStyleIdx="4" presStyleCnt="7" custLinFactNeighborX="-1122" custLinFactNeighborY="10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9945F-F3A7-4182-BAE3-EBA2716496EF}" type="pres">
      <dgm:prSet presAssocID="{3923ECF6-C04A-4B23-A9CD-0CC304656470}" presName="spacing" presStyleCnt="0"/>
      <dgm:spPr/>
    </dgm:pt>
    <dgm:pt modelId="{86B6A005-DC79-4050-A4E2-A43C1B398761}" type="pres">
      <dgm:prSet presAssocID="{42355212-0CBA-4532-87DA-78BA56890B96}" presName="composite" presStyleCnt="0"/>
      <dgm:spPr/>
    </dgm:pt>
    <dgm:pt modelId="{54B56F93-426E-4562-BBAE-BF09EAF76443}" type="pres">
      <dgm:prSet presAssocID="{42355212-0CBA-4532-87DA-78BA56890B96}" presName="imgShp" presStyleLbl="fgImgPlace1" presStyleIdx="5" presStyleCnt="7" custLinFactNeighborX="-8576" custLinFactNeighborY="160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9970AE70-B0C3-417D-90A5-CD18E8403452}" type="pres">
      <dgm:prSet presAssocID="{42355212-0CBA-4532-87DA-78BA56890B96}" presName="txShp" presStyleLbl="node1" presStyleIdx="5" presStyleCnt="7" custLinFactNeighborX="-1122" custLinFactNeighborY="1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64DB-E746-402D-8785-ED62139CF5F2}" type="pres">
      <dgm:prSet presAssocID="{521F34C3-1385-49BE-A703-393FC7CDC20E}" presName="spacing" presStyleCnt="0"/>
      <dgm:spPr/>
    </dgm:pt>
    <dgm:pt modelId="{6280139C-6D45-4D80-A295-E550435321F9}" type="pres">
      <dgm:prSet presAssocID="{A5537B29-DE25-4CDD-BFE6-6F8B7499BBD0}" presName="composite" presStyleCnt="0"/>
      <dgm:spPr/>
    </dgm:pt>
    <dgm:pt modelId="{D282CC78-899E-4224-AE42-167EF93A6430}" type="pres">
      <dgm:prSet presAssocID="{A5537B29-DE25-4CDD-BFE6-6F8B7499BBD0}" presName="imgShp" presStyleLbl="fgImgPlace1" presStyleIdx="6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D8443367-576E-4F01-8C30-6CD910D5D8E7}" type="pres">
      <dgm:prSet presAssocID="{A5537B29-DE25-4CDD-BFE6-6F8B7499BBD0}" presName="txShp" presStyleLbl="node1" presStyleIdx="6" presStyleCnt="7" custScaleY="5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3EFC8-9A32-4945-A8E0-5D6B2CBD8F2D}" srcId="{9EF2C997-11B6-47BF-ABFD-16ECA5D0AF4B}" destId="{19D443AA-EF42-440B-92D8-A7A7053D1C42}" srcOrd="3" destOrd="0" parTransId="{70A0F27D-625F-4340-ABFA-66A7C3A3B737}" sibTransId="{F2D06D04-9EDB-4484-91AE-E667AEC480B4}"/>
    <dgm:cxn modelId="{F8DDFF99-17EE-44A4-AD33-9658408E4D00}" srcId="{9EF2C997-11B6-47BF-ABFD-16ECA5D0AF4B}" destId="{3E86E7DD-48E7-4C7D-B72B-7C251DB57E10}" srcOrd="2" destOrd="0" parTransId="{6BE567E9-1684-456C-BF1B-9F9D939BCBFA}" sibTransId="{16E5D50F-36FC-4CD5-BAE8-70E054B89BB2}"/>
    <dgm:cxn modelId="{F4F92273-451A-4332-882D-124495EC89BB}" type="presOf" srcId="{6A7BF8BD-661D-407B-A55F-0E1FA01FEFA6}" destId="{52794CD2-9486-45A7-8E99-03247181FE9D}" srcOrd="0" destOrd="0" presId="urn:microsoft.com/office/officeart/2005/8/layout/vList3#1"/>
    <dgm:cxn modelId="{A069CF4F-86D8-4D41-B474-FB05EB2C1690}" type="presOf" srcId="{A5537B29-DE25-4CDD-BFE6-6F8B7499BBD0}" destId="{D8443367-576E-4F01-8C30-6CD910D5D8E7}" srcOrd="0" destOrd="0" presId="urn:microsoft.com/office/officeart/2005/8/layout/vList3#1"/>
    <dgm:cxn modelId="{8AC98601-46CE-4D7F-A7C6-C47ABF8D7615}" srcId="{9EF2C997-11B6-47BF-ABFD-16ECA5D0AF4B}" destId="{D6D6083B-04B0-4309-97EC-F689EAFA679A}" srcOrd="1" destOrd="0" parTransId="{20AB053E-07AE-454F-AC16-6A00EDF337CD}" sibTransId="{C5214894-BA84-495D-A7C5-D706CC1D4E71}"/>
    <dgm:cxn modelId="{A255A4AA-0D01-4025-B9D0-C0A554601BBF}" srcId="{9EF2C997-11B6-47BF-ABFD-16ECA5D0AF4B}" destId="{42355212-0CBA-4532-87DA-78BA56890B96}" srcOrd="5" destOrd="0" parTransId="{78038E5E-C371-4FE4-AC76-AB2EEB581363}" sibTransId="{521F34C3-1385-49BE-A703-393FC7CDC20E}"/>
    <dgm:cxn modelId="{22482E67-D5A4-427E-A78E-A2ED0C29A6C1}" type="presOf" srcId="{BDEF11A7-1868-4CC5-B9EC-AD4251FC4201}" destId="{F4D6DA16-78D9-426E-9E91-C782C63DE179}" srcOrd="0" destOrd="0" presId="urn:microsoft.com/office/officeart/2005/8/layout/vList3#1"/>
    <dgm:cxn modelId="{D7A094DF-9C81-4405-B532-F6E94EA86DDD}" srcId="{9EF2C997-11B6-47BF-ABFD-16ECA5D0AF4B}" destId="{6A7BF8BD-661D-407B-A55F-0E1FA01FEFA6}" srcOrd="4" destOrd="0" parTransId="{984F80C0-B72F-4438-B52B-93E8F0386A5F}" sibTransId="{3923ECF6-C04A-4B23-A9CD-0CC304656470}"/>
    <dgm:cxn modelId="{388CE12B-D6D0-4362-9CF0-77224543ECC6}" type="presOf" srcId="{3E86E7DD-48E7-4C7D-B72B-7C251DB57E10}" destId="{2BBEE713-5C7E-490D-BDD6-63B659DE4BE6}" srcOrd="0" destOrd="0" presId="urn:microsoft.com/office/officeart/2005/8/layout/vList3#1"/>
    <dgm:cxn modelId="{676C70B4-D7E3-4CEB-ACA4-48645F1E9A19}" srcId="{9EF2C997-11B6-47BF-ABFD-16ECA5D0AF4B}" destId="{A5537B29-DE25-4CDD-BFE6-6F8B7499BBD0}" srcOrd="6" destOrd="0" parTransId="{4756BBB3-0004-4855-BCB0-AF760E71E1F8}" sibTransId="{65870E37-5EE3-46A3-83A7-12026A179A37}"/>
    <dgm:cxn modelId="{A05EA1D0-CE44-40BC-A4A0-689CEA01E747}" srcId="{9EF2C997-11B6-47BF-ABFD-16ECA5D0AF4B}" destId="{BDEF11A7-1868-4CC5-B9EC-AD4251FC4201}" srcOrd="0" destOrd="0" parTransId="{C9FFCE17-6007-4E6F-8154-403368DDB7BB}" sibTransId="{C6810157-9F3A-433A-B012-D5F94C50F91A}"/>
    <dgm:cxn modelId="{86F89655-4078-4858-BC3A-5DD97ED63BA2}" type="presOf" srcId="{42355212-0CBA-4532-87DA-78BA56890B96}" destId="{9970AE70-B0C3-417D-90A5-CD18E8403452}" srcOrd="0" destOrd="0" presId="urn:microsoft.com/office/officeart/2005/8/layout/vList3#1"/>
    <dgm:cxn modelId="{251F41EC-88F3-40F6-AB8D-F11E0954F5F3}" type="presOf" srcId="{9EF2C997-11B6-47BF-ABFD-16ECA5D0AF4B}" destId="{A77E8586-5FD3-47B3-BD23-A1B8ED894DCD}" srcOrd="0" destOrd="0" presId="urn:microsoft.com/office/officeart/2005/8/layout/vList3#1"/>
    <dgm:cxn modelId="{A121FE79-EC2C-45B7-A4A1-91D68742370C}" type="presOf" srcId="{19D443AA-EF42-440B-92D8-A7A7053D1C42}" destId="{53124CC5-C7FC-4863-8837-AA69E5B0E237}" srcOrd="0" destOrd="0" presId="urn:microsoft.com/office/officeart/2005/8/layout/vList3#1"/>
    <dgm:cxn modelId="{9135FE1E-080F-4BBC-AEEA-3A2AA0E66A1E}" type="presOf" srcId="{D6D6083B-04B0-4309-97EC-F689EAFA679A}" destId="{36C3BA53-9CA6-4B10-9CED-4807A7EA3B5D}" srcOrd="0" destOrd="0" presId="urn:microsoft.com/office/officeart/2005/8/layout/vList3#1"/>
    <dgm:cxn modelId="{7D67F6C7-1599-4255-907B-10C003EB92AE}" type="presParOf" srcId="{A77E8586-5FD3-47B3-BD23-A1B8ED894DCD}" destId="{439A223F-B13D-462E-94E2-764ADC860AA7}" srcOrd="0" destOrd="0" presId="urn:microsoft.com/office/officeart/2005/8/layout/vList3#1"/>
    <dgm:cxn modelId="{D4D950F2-70F7-4844-B2FF-8F9E3E10607D}" type="presParOf" srcId="{439A223F-B13D-462E-94E2-764ADC860AA7}" destId="{451B7F51-7AAA-409C-94F0-363E1E02B72D}" srcOrd="0" destOrd="0" presId="urn:microsoft.com/office/officeart/2005/8/layout/vList3#1"/>
    <dgm:cxn modelId="{17ADF285-FA29-4EC1-A5B3-9CF6BB31FECE}" type="presParOf" srcId="{439A223F-B13D-462E-94E2-764ADC860AA7}" destId="{F4D6DA16-78D9-426E-9E91-C782C63DE179}" srcOrd="1" destOrd="0" presId="urn:microsoft.com/office/officeart/2005/8/layout/vList3#1"/>
    <dgm:cxn modelId="{6D541A65-7278-4F2B-A700-6D5161BA8C7F}" type="presParOf" srcId="{A77E8586-5FD3-47B3-BD23-A1B8ED894DCD}" destId="{797F434D-8A75-4C3E-AC5D-2F25958D710C}" srcOrd="1" destOrd="0" presId="urn:microsoft.com/office/officeart/2005/8/layout/vList3#1"/>
    <dgm:cxn modelId="{BFB0A469-5C35-4AAB-A607-DA13F2E801C2}" type="presParOf" srcId="{A77E8586-5FD3-47B3-BD23-A1B8ED894DCD}" destId="{0B239D99-4100-4C68-9AA2-85076DFE320C}" srcOrd="2" destOrd="0" presId="urn:microsoft.com/office/officeart/2005/8/layout/vList3#1"/>
    <dgm:cxn modelId="{5DB54745-6371-461B-9F2E-B34D45E75140}" type="presParOf" srcId="{0B239D99-4100-4C68-9AA2-85076DFE320C}" destId="{373C268B-E997-4D57-A6D3-55CDA1E5BCD1}" srcOrd="0" destOrd="0" presId="urn:microsoft.com/office/officeart/2005/8/layout/vList3#1"/>
    <dgm:cxn modelId="{873B3780-38EB-438F-8E18-5997EB8C4197}" type="presParOf" srcId="{0B239D99-4100-4C68-9AA2-85076DFE320C}" destId="{36C3BA53-9CA6-4B10-9CED-4807A7EA3B5D}" srcOrd="1" destOrd="0" presId="urn:microsoft.com/office/officeart/2005/8/layout/vList3#1"/>
    <dgm:cxn modelId="{5CC5A6BA-37C5-45F3-B4F1-753A4F530929}" type="presParOf" srcId="{A77E8586-5FD3-47B3-BD23-A1B8ED894DCD}" destId="{885302B6-D23C-4429-BA30-7241D91A1D9D}" srcOrd="3" destOrd="0" presId="urn:microsoft.com/office/officeart/2005/8/layout/vList3#1"/>
    <dgm:cxn modelId="{91A62465-E384-4652-AD5D-AE8A77609E23}" type="presParOf" srcId="{A77E8586-5FD3-47B3-BD23-A1B8ED894DCD}" destId="{FAC66B7E-9116-4C8B-B45E-EEB74102A82E}" srcOrd="4" destOrd="0" presId="urn:microsoft.com/office/officeart/2005/8/layout/vList3#1"/>
    <dgm:cxn modelId="{A6FF3AA9-3B8A-4130-A2B5-65BAB54D1B99}" type="presParOf" srcId="{FAC66B7E-9116-4C8B-B45E-EEB74102A82E}" destId="{0EB00909-0C41-4E77-8742-02EC2ACB0737}" srcOrd="0" destOrd="0" presId="urn:microsoft.com/office/officeart/2005/8/layout/vList3#1"/>
    <dgm:cxn modelId="{99E30ACE-6F36-4542-A7F4-88410E0E37BE}" type="presParOf" srcId="{FAC66B7E-9116-4C8B-B45E-EEB74102A82E}" destId="{2BBEE713-5C7E-490D-BDD6-63B659DE4BE6}" srcOrd="1" destOrd="0" presId="urn:microsoft.com/office/officeart/2005/8/layout/vList3#1"/>
    <dgm:cxn modelId="{EB67ADF6-23EA-4410-BB49-3949CBCED76A}" type="presParOf" srcId="{A77E8586-5FD3-47B3-BD23-A1B8ED894DCD}" destId="{DBC08ADD-81A6-421B-8889-28771F0EE887}" srcOrd="5" destOrd="0" presId="urn:microsoft.com/office/officeart/2005/8/layout/vList3#1"/>
    <dgm:cxn modelId="{7A01C725-C5E1-440B-BDF1-B09472A2A6ED}" type="presParOf" srcId="{A77E8586-5FD3-47B3-BD23-A1B8ED894DCD}" destId="{C360B0FC-91AC-4453-B682-01C4930C6D68}" srcOrd="6" destOrd="0" presId="urn:microsoft.com/office/officeart/2005/8/layout/vList3#1"/>
    <dgm:cxn modelId="{601A9A59-5BF2-4E7E-A48F-CBF8227A68B3}" type="presParOf" srcId="{C360B0FC-91AC-4453-B682-01C4930C6D68}" destId="{2862D1F6-8390-46D9-BEB4-3E67621CC902}" srcOrd="0" destOrd="0" presId="urn:microsoft.com/office/officeart/2005/8/layout/vList3#1"/>
    <dgm:cxn modelId="{3C2984B0-B1A2-4C97-9318-F8935A5236E1}" type="presParOf" srcId="{C360B0FC-91AC-4453-B682-01C4930C6D68}" destId="{53124CC5-C7FC-4863-8837-AA69E5B0E237}" srcOrd="1" destOrd="0" presId="urn:microsoft.com/office/officeart/2005/8/layout/vList3#1"/>
    <dgm:cxn modelId="{22110FAC-AEB8-447D-881A-991637FB6E9A}" type="presParOf" srcId="{A77E8586-5FD3-47B3-BD23-A1B8ED894DCD}" destId="{6C2D4078-A7AE-47F5-AA2E-EF85F88558A1}" srcOrd="7" destOrd="0" presId="urn:microsoft.com/office/officeart/2005/8/layout/vList3#1"/>
    <dgm:cxn modelId="{53249D3D-6907-480E-B8F5-74FFD5FB8097}" type="presParOf" srcId="{A77E8586-5FD3-47B3-BD23-A1B8ED894DCD}" destId="{A2F3D651-208C-4B56-963D-F242D995E1D9}" srcOrd="8" destOrd="0" presId="urn:microsoft.com/office/officeart/2005/8/layout/vList3#1"/>
    <dgm:cxn modelId="{79A31E69-0482-4A82-B109-06E8B8DC615E}" type="presParOf" srcId="{A2F3D651-208C-4B56-963D-F242D995E1D9}" destId="{3A224588-C820-4336-AB70-E1BDEE149FD7}" srcOrd="0" destOrd="0" presId="urn:microsoft.com/office/officeart/2005/8/layout/vList3#1"/>
    <dgm:cxn modelId="{2FA40464-CA58-4830-A80C-274B11FA1531}" type="presParOf" srcId="{A2F3D651-208C-4B56-963D-F242D995E1D9}" destId="{52794CD2-9486-45A7-8E99-03247181FE9D}" srcOrd="1" destOrd="0" presId="urn:microsoft.com/office/officeart/2005/8/layout/vList3#1"/>
    <dgm:cxn modelId="{BB6969D8-6763-4EAB-B39A-1202FE30F28C}" type="presParOf" srcId="{A77E8586-5FD3-47B3-BD23-A1B8ED894DCD}" destId="{3BD9945F-F3A7-4182-BAE3-EBA2716496EF}" srcOrd="9" destOrd="0" presId="urn:microsoft.com/office/officeart/2005/8/layout/vList3#1"/>
    <dgm:cxn modelId="{80609B6B-0A06-419A-A934-713CE0D6CC58}" type="presParOf" srcId="{A77E8586-5FD3-47B3-BD23-A1B8ED894DCD}" destId="{86B6A005-DC79-4050-A4E2-A43C1B398761}" srcOrd="10" destOrd="0" presId="urn:microsoft.com/office/officeart/2005/8/layout/vList3#1"/>
    <dgm:cxn modelId="{A25BF00C-7CE9-4853-9DB7-4E2F7638BACD}" type="presParOf" srcId="{86B6A005-DC79-4050-A4E2-A43C1B398761}" destId="{54B56F93-426E-4562-BBAE-BF09EAF76443}" srcOrd="0" destOrd="0" presId="urn:microsoft.com/office/officeart/2005/8/layout/vList3#1"/>
    <dgm:cxn modelId="{3F36CE25-5983-490E-BD90-29B5E1245C0B}" type="presParOf" srcId="{86B6A005-DC79-4050-A4E2-A43C1B398761}" destId="{9970AE70-B0C3-417D-90A5-CD18E8403452}" srcOrd="1" destOrd="0" presId="urn:microsoft.com/office/officeart/2005/8/layout/vList3#1"/>
    <dgm:cxn modelId="{1C703AB9-61A8-4109-9C3C-A1405E5C912B}" type="presParOf" srcId="{A77E8586-5FD3-47B3-BD23-A1B8ED894DCD}" destId="{CAC664DB-E746-402D-8785-ED62139CF5F2}" srcOrd="11" destOrd="0" presId="urn:microsoft.com/office/officeart/2005/8/layout/vList3#1"/>
    <dgm:cxn modelId="{E57E8EDE-B402-4C05-BF58-43E54E788C7C}" type="presParOf" srcId="{A77E8586-5FD3-47B3-BD23-A1B8ED894DCD}" destId="{6280139C-6D45-4D80-A295-E550435321F9}" srcOrd="12" destOrd="0" presId="urn:microsoft.com/office/officeart/2005/8/layout/vList3#1"/>
    <dgm:cxn modelId="{0AF3B5E3-6C0B-4574-A1CF-D7170444C9FF}" type="presParOf" srcId="{6280139C-6D45-4D80-A295-E550435321F9}" destId="{D282CC78-899E-4224-AE42-167EF93A6430}" srcOrd="0" destOrd="0" presId="urn:microsoft.com/office/officeart/2005/8/layout/vList3#1"/>
    <dgm:cxn modelId="{1CAEE8FD-E6A0-4439-801D-E9195F3B7D33}" type="presParOf" srcId="{6280139C-6D45-4D80-A295-E550435321F9}" destId="{D8443367-576E-4F01-8C30-6CD910D5D8E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B5B8D-79E0-482F-96E6-8BCF9E59BB65}" type="doc">
      <dgm:prSet loTypeId="urn:microsoft.com/office/officeart/2005/8/layout/hList7#1" loCatId="list" qsTypeId="urn:microsoft.com/office/officeart/2005/8/quickstyle/simple3" qsCatId="simple" csTypeId="urn:microsoft.com/office/officeart/2005/8/colors/colorful4" csCatId="colorful" phldr="1"/>
      <dgm:spPr/>
    </dgm:pt>
    <dgm:pt modelId="{176CB935-1AA3-4501-8F50-5A4F74FDD257}">
      <dgm:prSet phldrT="[Текст]" custT="1"/>
      <dgm:spPr/>
      <dgm:t>
        <a:bodyPr/>
        <a:lstStyle/>
        <a:p>
          <a:r>
            <a:rPr lang="ru-RU" sz="1500" b="1" dirty="0" smtClean="0">
              <a:effectLst/>
              <a:latin typeface="Century Gothic" pitchFamily="34" charset="0"/>
              <a:cs typeface="Times New Roman" pitchFamily="18" charset="0"/>
            </a:rPr>
            <a:t>Информационно-разъяснительная работа</a:t>
          </a:r>
          <a:endParaRPr lang="ru-RU" sz="1500" b="1" dirty="0">
            <a:effectLst/>
            <a:latin typeface="Century Gothic" pitchFamily="34" charset="0"/>
            <a:cs typeface="Times New Roman" pitchFamily="18" charset="0"/>
          </a:endParaRPr>
        </a:p>
      </dgm:t>
    </dgm:pt>
    <dgm:pt modelId="{FFF1DCA9-FF2F-4F8B-8C22-DCC064F8B32E}" type="parTrans" cxnId="{7042DB0E-7C27-422F-9A50-23748DDDA971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13D32619-A17A-4F93-9761-CF05D28F3C69}" type="sibTrans" cxnId="{7042DB0E-7C27-422F-9A50-23748DDDA971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DEE282E9-ED62-4D37-8EB5-72334D15717E}">
      <dgm:prSet phldrT="[Текст]" custT="1"/>
      <dgm:spPr/>
      <dgm:t>
        <a:bodyPr/>
        <a:lstStyle/>
        <a:p>
          <a:r>
            <a:rPr lang="ru-RU" sz="1600" b="1" dirty="0" smtClean="0">
              <a:effectLst/>
              <a:latin typeface="Century Gothic" pitchFamily="34" charset="0"/>
              <a:cs typeface="Times New Roman" pitchFamily="18" charset="0"/>
            </a:rPr>
            <a:t>Подготовка ППЭ к </a:t>
          </a:r>
          <a:r>
            <a:rPr lang="ru-RU" sz="1550" b="1" dirty="0" smtClean="0">
              <a:effectLst/>
              <a:latin typeface="Century Gothic" pitchFamily="34" charset="0"/>
              <a:cs typeface="Times New Roman" pitchFamily="18" charset="0"/>
            </a:rPr>
            <a:t>проведению</a:t>
          </a:r>
          <a:r>
            <a:rPr lang="ru-RU" sz="1600" b="1" dirty="0" smtClean="0">
              <a:effectLst/>
              <a:latin typeface="Century Gothic" pitchFamily="34" charset="0"/>
              <a:cs typeface="Times New Roman" pitchFamily="18" charset="0"/>
            </a:rPr>
            <a:t> ГИА</a:t>
          </a:r>
          <a:endParaRPr lang="ru-RU" sz="1600" b="1" dirty="0">
            <a:effectLst/>
            <a:latin typeface="Century Gothic" pitchFamily="34" charset="0"/>
            <a:cs typeface="Times New Roman" pitchFamily="18" charset="0"/>
          </a:endParaRPr>
        </a:p>
      </dgm:t>
    </dgm:pt>
    <dgm:pt modelId="{90D36A5D-F065-4ABB-95BF-4232B3B305EF}" type="parTrans" cxnId="{825B5406-6524-4EC9-AD5F-50ACB6E3E86E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11DFA06A-37E7-410F-B130-4989135B5232}" type="sibTrans" cxnId="{825B5406-6524-4EC9-AD5F-50ACB6E3E86E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9E454442-CDEE-4F40-A107-D5B370997A67}">
      <dgm:prSet phldrT="[Текст]" custT="1"/>
      <dgm:spPr/>
      <dgm:t>
        <a:bodyPr/>
        <a:lstStyle/>
        <a:p>
          <a:r>
            <a:rPr lang="ru-RU" sz="1450" b="1" baseline="0" dirty="0" smtClean="0">
              <a:latin typeface="Century Gothic" pitchFamily="34" charset="0"/>
            </a:rPr>
            <a:t>Формирование</a:t>
          </a:r>
          <a:r>
            <a:rPr lang="ru-RU" sz="1500" b="1" baseline="0" dirty="0" smtClean="0">
              <a:latin typeface="Century Gothic" pitchFamily="34" charset="0"/>
            </a:rPr>
            <a:t> базы данных участников ГИА с ОВЗ</a:t>
          </a:r>
          <a:endParaRPr lang="ru-RU" sz="1500" b="1" dirty="0">
            <a:effectLst/>
            <a:latin typeface="Century Gothic" pitchFamily="34" charset="0"/>
            <a:cs typeface="Times New Roman" pitchFamily="18" charset="0"/>
          </a:endParaRPr>
        </a:p>
      </dgm:t>
    </dgm:pt>
    <dgm:pt modelId="{3FBA2A8B-0FC2-498A-9A42-3AC0BD73F8F0}" type="parTrans" cxnId="{7ED08B96-B3A1-4B9B-BA10-894EA1678B85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87CCB78A-14A9-46E0-BAC7-E12846A0FD1C}" type="sibTrans" cxnId="{7ED08B96-B3A1-4B9B-BA10-894EA1678B85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A7B614B6-E0F3-4955-AE2C-2B50A0FD19D9}">
      <dgm:prSet phldrT="[Текст]" custT="1"/>
      <dgm:spPr/>
      <dgm:t>
        <a:bodyPr/>
        <a:lstStyle/>
        <a:p>
          <a:r>
            <a:rPr lang="ru-RU" sz="1500" b="1" dirty="0" smtClean="0">
              <a:effectLst/>
              <a:latin typeface="Century Gothic" pitchFamily="34" charset="0"/>
              <a:cs typeface="Times New Roman" pitchFamily="18" charset="0"/>
            </a:rPr>
            <a:t>Формирование временных коллективов для проведения ГИА</a:t>
          </a:r>
          <a:endParaRPr lang="ru-RU" sz="1500" b="1" dirty="0">
            <a:effectLst/>
            <a:latin typeface="Century Gothic" pitchFamily="34" charset="0"/>
            <a:cs typeface="Times New Roman" pitchFamily="18" charset="0"/>
          </a:endParaRPr>
        </a:p>
      </dgm:t>
    </dgm:pt>
    <dgm:pt modelId="{A644A0C7-BA5F-431A-9CA2-94AA59EDDCC5}" type="parTrans" cxnId="{A86816D9-0D2F-4D94-BA20-A492A42BE2D9}">
      <dgm:prSet/>
      <dgm:spPr/>
      <dgm:t>
        <a:bodyPr/>
        <a:lstStyle/>
        <a:p>
          <a:endParaRPr lang="ru-RU" sz="1700"/>
        </a:p>
      </dgm:t>
    </dgm:pt>
    <dgm:pt modelId="{7A8346A8-398A-4B14-9B37-5E2481087E75}" type="sibTrans" cxnId="{A86816D9-0D2F-4D94-BA20-A492A42BE2D9}">
      <dgm:prSet/>
      <dgm:spPr/>
      <dgm:t>
        <a:bodyPr/>
        <a:lstStyle/>
        <a:p>
          <a:endParaRPr lang="ru-RU" sz="1700"/>
        </a:p>
      </dgm:t>
    </dgm:pt>
    <dgm:pt modelId="{CD78E512-EDE3-4AF3-A593-AD8B3C2CB06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effectLst/>
              <a:latin typeface="Century Gothic" pitchFamily="34" charset="0"/>
              <a:cs typeface="Times New Roman" pitchFamily="18" charset="0"/>
            </a:rPr>
            <a:t>Мониторинг полноты, </a:t>
          </a:r>
        </a:p>
        <a:p>
          <a:pPr>
            <a:spcAft>
              <a:spcPts val="0"/>
            </a:spcAft>
          </a:pPr>
          <a:r>
            <a:rPr lang="ru-RU" sz="1500" b="1" dirty="0" smtClean="0">
              <a:effectLst/>
              <a:latin typeface="Century Gothic" pitchFamily="34" charset="0"/>
              <a:cs typeface="Times New Roman" pitchFamily="18" charset="0"/>
            </a:rPr>
            <a:t>достоверности и актуальности вносимой информации в РИС</a:t>
          </a:r>
          <a:endParaRPr lang="ru-RU" sz="1500" b="1" dirty="0">
            <a:effectLst/>
            <a:latin typeface="Century Gothic" pitchFamily="34" charset="0"/>
            <a:cs typeface="Times New Roman" pitchFamily="18" charset="0"/>
          </a:endParaRPr>
        </a:p>
      </dgm:t>
    </dgm:pt>
    <dgm:pt modelId="{5563ECA7-8DBC-4B3C-9132-A32F85BE5BB1}" type="sibTrans" cxnId="{B70AE9F0-7AC6-4DAD-A29C-8EF3918E64EA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69E526C5-E199-413F-B4CA-4C897F6C7F2F}" type="parTrans" cxnId="{B70AE9F0-7AC6-4DAD-A29C-8EF3918E64EA}">
      <dgm:prSet/>
      <dgm:spPr/>
      <dgm:t>
        <a:bodyPr/>
        <a:lstStyle/>
        <a:p>
          <a:endParaRPr lang="ru-RU" sz="1700" b="1">
            <a:effectLst/>
            <a:latin typeface="Century Gothic" pitchFamily="34" charset="0"/>
            <a:cs typeface="Times New Roman" pitchFamily="18" charset="0"/>
          </a:endParaRPr>
        </a:p>
      </dgm:t>
    </dgm:pt>
    <dgm:pt modelId="{9411FE84-D68E-4EB0-87C1-FCD457BA1C11}" type="pres">
      <dgm:prSet presAssocID="{A6EB5B8D-79E0-482F-96E6-8BCF9E59BB65}" presName="Name0" presStyleCnt="0">
        <dgm:presLayoutVars>
          <dgm:dir/>
          <dgm:resizeHandles val="exact"/>
        </dgm:presLayoutVars>
      </dgm:prSet>
      <dgm:spPr/>
    </dgm:pt>
    <dgm:pt modelId="{2E363FEB-CF02-49FA-B4C1-62341E5278C6}" type="pres">
      <dgm:prSet presAssocID="{A6EB5B8D-79E0-482F-96E6-8BCF9E59BB65}" presName="fgShape" presStyleLbl="fgShp" presStyleIdx="0" presStyleCnt="1" custLinFactNeighborX="64" custLinFactNeighborY="26179"/>
      <dgm:spPr/>
    </dgm:pt>
    <dgm:pt modelId="{851A7F29-52F1-432B-B630-54C0269A96A0}" type="pres">
      <dgm:prSet presAssocID="{A6EB5B8D-79E0-482F-96E6-8BCF9E59BB65}" presName="linComp" presStyleCnt="0"/>
      <dgm:spPr/>
    </dgm:pt>
    <dgm:pt modelId="{CDAE28C8-955E-424E-BC1A-F7C17908C6C2}" type="pres">
      <dgm:prSet presAssocID="{176CB935-1AA3-4501-8F50-5A4F74FDD257}" presName="compNode" presStyleCnt="0"/>
      <dgm:spPr/>
    </dgm:pt>
    <dgm:pt modelId="{2D2A2ECD-F95A-4387-85A7-A6CEE2608F75}" type="pres">
      <dgm:prSet presAssocID="{176CB935-1AA3-4501-8F50-5A4F74FDD257}" presName="bkgdShape" presStyleLbl="node1" presStyleIdx="0" presStyleCnt="5" custScaleX="101225" custLinFactNeighborX="-95" custLinFactNeighborY="-2074"/>
      <dgm:spPr/>
      <dgm:t>
        <a:bodyPr/>
        <a:lstStyle/>
        <a:p>
          <a:endParaRPr lang="ru-RU"/>
        </a:p>
      </dgm:t>
    </dgm:pt>
    <dgm:pt modelId="{88E21BD6-5D4F-4A80-8E43-FEDCCC209B56}" type="pres">
      <dgm:prSet presAssocID="{176CB935-1AA3-4501-8F50-5A4F74FDD25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511FC-6E5A-45A4-902B-0C769B561DE5}" type="pres">
      <dgm:prSet presAssocID="{176CB935-1AA3-4501-8F50-5A4F74FDD257}" presName="invisiNode" presStyleLbl="node1" presStyleIdx="0" presStyleCnt="5"/>
      <dgm:spPr/>
    </dgm:pt>
    <dgm:pt modelId="{DBDE4BBE-3B71-491A-B3F5-0750C791F742}" type="pres">
      <dgm:prSet presAssocID="{176CB935-1AA3-4501-8F50-5A4F74FDD25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5A2660-57D8-4174-9187-F37C42A5D298}" type="pres">
      <dgm:prSet presAssocID="{13D32619-A17A-4F93-9761-CF05D28F3C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B5F3E6-D529-47D1-B197-098B34D8FE9E}" type="pres">
      <dgm:prSet presAssocID="{CD78E512-EDE3-4AF3-A593-AD8B3C2CB062}" presName="compNode" presStyleCnt="0"/>
      <dgm:spPr/>
    </dgm:pt>
    <dgm:pt modelId="{B544283A-8319-4A27-B31E-B3C0514262F2}" type="pres">
      <dgm:prSet presAssocID="{CD78E512-EDE3-4AF3-A593-AD8B3C2CB062}" presName="bkgdShape" presStyleLbl="node1" presStyleIdx="1" presStyleCnt="5" custScaleX="102831"/>
      <dgm:spPr/>
      <dgm:t>
        <a:bodyPr/>
        <a:lstStyle/>
        <a:p>
          <a:endParaRPr lang="ru-RU"/>
        </a:p>
      </dgm:t>
    </dgm:pt>
    <dgm:pt modelId="{82FCE267-B903-49BE-8223-29B0CAC6092C}" type="pres">
      <dgm:prSet presAssocID="{CD78E512-EDE3-4AF3-A593-AD8B3C2CB06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7AAE-313C-4D7B-B9E9-FBE173F7F1D8}" type="pres">
      <dgm:prSet presAssocID="{CD78E512-EDE3-4AF3-A593-AD8B3C2CB062}" presName="invisiNode" presStyleLbl="node1" presStyleIdx="1" presStyleCnt="5"/>
      <dgm:spPr/>
    </dgm:pt>
    <dgm:pt modelId="{9C581722-73AF-4AE0-8EF6-0BD37EDF1228}" type="pres">
      <dgm:prSet presAssocID="{CD78E512-EDE3-4AF3-A593-AD8B3C2CB062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215AE9-BC98-4CFB-B977-71C3240AE98E}" type="pres">
      <dgm:prSet presAssocID="{5563ECA7-8DBC-4B3C-9132-A32F85BE5B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949C34-7A86-435E-91C1-5CB80561743D}" type="pres">
      <dgm:prSet presAssocID="{DEE282E9-ED62-4D37-8EB5-72334D15717E}" presName="compNode" presStyleCnt="0"/>
      <dgm:spPr/>
    </dgm:pt>
    <dgm:pt modelId="{D83F3811-D5FB-4ED1-8234-7FDD826F3E41}" type="pres">
      <dgm:prSet presAssocID="{DEE282E9-ED62-4D37-8EB5-72334D15717E}" presName="bkgdShape" presStyleLbl="node1" presStyleIdx="2" presStyleCnt="5" custScaleX="77215"/>
      <dgm:spPr/>
      <dgm:t>
        <a:bodyPr/>
        <a:lstStyle/>
        <a:p>
          <a:endParaRPr lang="ru-RU"/>
        </a:p>
      </dgm:t>
    </dgm:pt>
    <dgm:pt modelId="{CF9EEB6A-72D3-4C37-A6F3-C9011A9C090A}" type="pres">
      <dgm:prSet presAssocID="{DEE282E9-ED62-4D37-8EB5-72334D15717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17AD6-D9F1-4B50-8DBC-F1B9E3431FD8}" type="pres">
      <dgm:prSet presAssocID="{DEE282E9-ED62-4D37-8EB5-72334D15717E}" presName="invisiNode" presStyleLbl="node1" presStyleIdx="2" presStyleCnt="5"/>
      <dgm:spPr/>
    </dgm:pt>
    <dgm:pt modelId="{C43052CD-4D10-4BC8-965D-D2CE0DC9701D}" type="pres">
      <dgm:prSet presAssocID="{DEE282E9-ED62-4D37-8EB5-72334D15717E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53725E-8CBB-4502-A2A6-CF282E84391F}" type="pres">
      <dgm:prSet presAssocID="{11DFA06A-37E7-410F-B130-4989135B52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DAE65C-AE43-4C39-9723-2139F95596C1}" type="pres">
      <dgm:prSet presAssocID="{9E454442-CDEE-4F40-A107-D5B370997A67}" presName="compNode" presStyleCnt="0"/>
      <dgm:spPr/>
    </dgm:pt>
    <dgm:pt modelId="{D8673957-34BD-4CD8-B3B9-21BF68BBE767}" type="pres">
      <dgm:prSet presAssocID="{9E454442-CDEE-4F40-A107-D5B370997A67}" presName="bkgdShape" presStyleLbl="node1" presStyleIdx="3" presStyleCnt="5" custScaleX="84227"/>
      <dgm:spPr/>
      <dgm:t>
        <a:bodyPr/>
        <a:lstStyle/>
        <a:p>
          <a:endParaRPr lang="ru-RU"/>
        </a:p>
      </dgm:t>
    </dgm:pt>
    <dgm:pt modelId="{79F15943-11FA-482D-8C81-23EEFE870B38}" type="pres">
      <dgm:prSet presAssocID="{9E454442-CDEE-4F40-A107-D5B370997A6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7A476-6620-43FE-B42A-058921034B48}" type="pres">
      <dgm:prSet presAssocID="{9E454442-CDEE-4F40-A107-D5B370997A67}" presName="invisiNode" presStyleLbl="node1" presStyleIdx="3" presStyleCnt="5"/>
      <dgm:spPr/>
    </dgm:pt>
    <dgm:pt modelId="{922E4703-A7FD-48BC-A6C4-FED2EC4E1AB1}" type="pres">
      <dgm:prSet presAssocID="{9E454442-CDEE-4F40-A107-D5B370997A67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318957-B31F-48CC-A693-CFACC83B50C9}" type="pres">
      <dgm:prSet presAssocID="{87CCB78A-14A9-46E0-BAC7-E12846A0FD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BC67D6-7C6C-4879-BB6B-985ABFC5E63B}" type="pres">
      <dgm:prSet presAssocID="{A7B614B6-E0F3-4955-AE2C-2B50A0FD19D9}" presName="compNode" presStyleCnt="0"/>
      <dgm:spPr/>
    </dgm:pt>
    <dgm:pt modelId="{50E66ACD-63A4-4D7B-8858-D541DA147AB1}" type="pres">
      <dgm:prSet presAssocID="{A7B614B6-E0F3-4955-AE2C-2B50A0FD19D9}" presName="bkgdShape" presStyleLbl="node1" presStyleIdx="4" presStyleCnt="5" custScaleX="86368" custLinFactNeighborX="-95" custLinFactNeighborY="-2074"/>
      <dgm:spPr/>
      <dgm:t>
        <a:bodyPr/>
        <a:lstStyle/>
        <a:p>
          <a:endParaRPr lang="ru-RU"/>
        </a:p>
      </dgm:t>
    </dgm:pt>
    <dgm:pt modelId="{A5F74750-97DE-46BD-B7D9-C01707BA40F9}" type="pres">
      <dgm:prSet presAssocID="{A7B614B6-E0F3-4955-AE2C-2B50A0FD19D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5F53C-B4A3-4450-B526-78983AABC290}" type="pres">
      <dgm:prSet presAssocID="{A7B614B6-E0F3-4955-AE2C-2B50A0FD19D9}" presName="invisiNode" presStyleLbl="node1" presStyleIdx="4" presStyleCnt="5"/>
      <dgm:spPr/>
    </dgm:pt>
    <dgm:pt modelId="{0FBA12E0-CDC7-4D41-A7C8-E09247F9CF52}" type="pres">
      <dgm:prSet presAssocID="{A7B614B6-E0F3-4955-AE2C-2B50A0FD19D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25B5406-6524-4EC9-AD5F-50ACB6E3E86E}" srcId="{A6EB5B8D-79E0-482F-96E6-8BCF9E59BB65}" destId="{DEE282E9-ED62-4D37-8EB5-72334D15717E}" srcOrd="2" destOrd="0" parTransId="{90D36A5D-F065-4ABB-95BF-4232B3B305EF}" sibTransId="{11DFA06A-37E7-410F-B130-4989135B5232}"/>
    <dgm:cxn modelId="{A86816D9-0D2F-4D94-BA20-A492A42BE2D9}" srcId="{A6EB5B8D-79E0-482F-96E6-8BCF9E59BB65}" destId="{A7B614B6-E0F3-4955-AE2C-2B50A0FD19D9}" srcOrd="4" destOrd="0" parTransId="{A644A0C7-BA5F-431A-9CA2-94AA59EDDCC5}" sibTransId="{7A8346A8-398A-4B14-9B37-5E2481087E75}"/>
    <dgm:cxn modelId="{7ED08B96-B3A1-4B9B-BA10-894EA1678B85}" srcId="{A6EB5B8D-79E0-482F-96E6-8BCF9E59BB65}" destId="{9E454442-CDEE-4F40-A107-D5B370997A67}" srcOrd="3" destOrd="0" parTransId="{3FBA2A8B-0FC2-498A-9A42-3AC0BD73F8F0}" sibTransId="{87CCB78A-14A9-46E0-BAC7-E12846A0FD1C}"/>
    <dgm:cxn modelId="{26B6E71C-44E8-4A8C-BC34-8C9C94F3AE9C}" type="presOf" srcId="{13D32619-A17A-4F93-9761-CF05D28F3C69}" destId="{3A5A2660-57D8-4174-9187-F37C42A5D298}" srcOrd="0" destOrd="0" presId="urn:microsoft.com/office/officeart/2005/8/layout/hList7#1"/>
    <dgm:cxn modelId="{6A8E138C-EBAB-4DE3-8522-1396F10C1F5D}" type="presOf" srcId="{A6EB5B8D-79E0-482F-96E6-8BCF9E59BB65}" destId="{9411FE84-D68E-4EB0-87C1-FCD457BA1C11}" srcOrd="0" destOrd="0" presId="urn:microsoft.com/office/officeart/2005/8/layout/hList7#1"/>
    <dgm:cxn modelId="{7042DB0E-7C27-422F-9A50-23748DDDA971}" srcId="{A6EB5B8D-79E0-482F-96E6-8BCF9E59BB65}" destId="{176CB935-1AA3-4501-8F50-5A4F74FDD257}" srcOrd="0" destOrd="0" parTransId="{FFF1DCA9-FF2F-4F8B-8C22-DCC064F8B32E}" sibTransId="{13D32619-A17A-4F93-9761-CF05D28F3C69}"/>
    <dgm:cxn modelId="{93EAFD88-B902-4659-ACAC-0A727071F27D}" type="presOf" srcId="{DEE282E9-ED62-4D37-8EB5-72334D15717E}" destId="{CF9EEB6A-72D3-4C37-A6F3-C9011A9C090A}" srcOrd="1" destOrd="0" presId="urn:microsoft.com/office/officeart/2005/8/layout/hList7#1"/>
    <dgm:cxn modelId="{2AD68FE9-0364-455B-B3BE-EF7AFF5C1E06}" type="presOf" srcId="{11DFA06A-37E7-410F-B130-4989135B5232}" destId="{8453725E-8CBB-4502-A2A6-CF282E84391F}" srcOrd="0" destOrd="0" presId="urn:microsoft.com/office/officeart/2005/8/layout/hList7#1"/>
    <dgm:cxn modelId="{B70AE9F0-7AC6-4DAD-A29C-8EF3918E64EA}" srcId="{A6EB5B8D-79E0-482F-96E6-8BCF9E59BB65}" destId="{CD78E512-EDE3-4AF3-A593-AD8B3C2CB062}" srcOrd="1" destOrd="0" parTransId="{69E526C5-E199-413F-B4CA-4C897F6C7F2F}" sibTransId="{5563ECA7-8DBC-4B3C-9132-A32F85BE5BB1}"/>
    <dgm:cxn modelId="{2E505C37-FA00-4744-8A2E-8DBC71628814}" type="presOf" srcId="{A7B614B6-E0F3-4955-AE2C-2B50A0FD19D9}" destId="{50E66ACD-63A4-4D7B-8858-D541DA147AB1}" srcOrd="0" destOrd="0" presId="urn:microsoft.com/office/officeart/2005/8/layout/hList7#1"/>
    <dgm:cxn modelId="{56DDB678-D2D7-419F-90FF-9AA24C1A5ABC}" type="presOf" srcId="{9E454442-CDEE-4F40-A107-D5B370997A67}" destId="{79F15943-11FA-482D-8C81-23EEFE870B38}" srcOrd="1" destOrd="0" presId="urn:microsoft.com/office/officeart/2005/8/layout/hList7#1"/>
    <dgm:cxn modelId="{B680E698-1DBE-4593-A074-D2E18619F505}" type="presOf" srcId="{A7B614B6-E0F3-4955-AE2C-2B50A0FD19D9}" destId="{A5F74750-97DE-46BD-B7D9-C01707BA40F9}" srcOrd="1" destOrd="0" presId="urn:microsoft.com/office/officeart/2005/8/layout/hList7#1"/>
    <dgm:cxn modelId="{3782D787-FFAB-4806-9CA4-8B5E0F04A256}" type="presOf" srcId="{176CB935-1AA3-4501-8F50-5A4F74FDD257}" destId="{88E21BD6-5D4F-4A80-8E43-FEDCCC209B56}" srcOrd="1" destOrd="0" presId="urn:microsoft.com/office/officeart/2005/8/layout/hList7#1"/>
    <dgm:cxn modelId="{B9827676-7439-4BF0-A3F4-84FB6CA37B5C}" type="presOf" srcId="{5563ECA7-8DBC-4B3C-9132-A32F85BE5BB1}" destId="{67215AE9-BC98-4CFB-B977-71C3240AE98E}" srcOrd="0" destOrd="0" presId="urn:microsoft.com/office/officeart/2005/8/layout/hList7#1"/>
    <dgm:cxn modelId="{F0AF7AAE-BCE9-4D5E-8B65-0B945336BA50}" type="presOf" srcId="{CD78E512-EDE3-4AF3-A593-AD8B3C2CB062}" destId="{82FCE267-B903-49BE-8223-29B0CAC6092C}" srcOrd="1" destOrd="0" presId="urn:microsoft.com/office/officeart/2005/8/layout/hList7#1"/>
    <dgm:cxn modelId="{B4DAFC42-BE6E-4549-909A-4340A4529BD9}" type="presOf" srcId="{CD78E512-EDE3-4AF3-A593-AD8B3C2CB062}" destId="{B544283A-8319-4A27-B31E-B3C0514262F2}" srcOrd="0" destOrd="0" presId="urn:microsoft.com/office/officeart/2005/8/layout/hList7#1"/>
    <dgm:cxn modelId="{C23A6D3D-FA51-4001-86AD-45E24BD347AF}" type="presOf" srcId="{87CCB78A-14A9-46E0-BAC7-E12846A0FD1C}" destId="{50318957-B31F-48CC-A693-CFACC83B50C9}" srcOrd="0" destOrd="0" presId="urn:microsoft.com/office/officeart/2005/8/layout/hList7#1"/>
    <dgm:cxn modelId="{79FCD67C-F5A0-428E-AE84-5F9952A3FFF4}" type="presOf" srcId="{DEE282E9-ED62-4D37-8EB5-72334D15717E}" destId="{D83F3811-D5FB-4ED1-8234-7FDD826F3E41}" srcOrd="0" destOrd="0" presId="urn:microsoft.com/office/officeart/2005/8/layout/hList7#1"/>
    <dgm:cxn modelId="{3D56A0B5-595F-4FF5-8E29-7173C9A2EA86}" type="presOf" srcId="{9E454442-CDEE-4F40-A107-D5B370997A67}" destId="{D8673957-34BD-4CD8-B3B9-21BF68BBE767}" srcOrd="0" destOrd="0" presId="urn:microsoft.com/office/officeart/2005/8/layout/hList7#1"/>
    <dgm:cxn modelId="{739D7FF5-F518-4121-84A5-E2CD9E795FD6}" type="presOf" srcId="{176CB935-1AA3-4501-8F50-5A4F74FDD257}" destId="{2D2A2ECD-F95A-4387-85A7-A6CEE2608F75}" srcOrd="0" destOrd="0" presId="urn:microsoft.com/office/officeart/2005/8/layout/hList7#1"/>
    <dgm:cxn modelId="{F9B9061E-D66E-402F-8613-2B43A71F5677}" type="presParOf" srcId="{9411FE84-D68E-4EB0-87C1-FCD457BA1C11}" destId="{2E363FEB-CF02-49FA-B4C1-62341E5278C6}" srcOrd="0" destOrd="0" presId="urn:microsoft.com/office/officeart/2005/8/layout/hList7#1"/>
    <dgm:cxn modelId="{C84C369A-75EB-4310-9172-2C7DCD259D25}" type="presParOf" srcId="{9411FE84-D68E-4EB0-87C1-FCD457BA1C11}" destId="{851A7F29-52F1-432B-B630-54C0269A96A0}" srcOrd="1" destOrd="0" presId="urn:microsoft.com/office/officeart/2005/8/layout/hList7#1"/>
    <dgm:cxn modelId="{4889990A-9EBE-4A65-8F2E-66FBA0D87B1D}" type="presParOf" srcId="{851A7F29-52F1-432B-B630-54C0269A96A0}" destId="{CDAE28C8-955E-424E-BC1A-F7C17908C6C2}" srcOrd="0" destOrd="0" presId="urn:microsoft.com/office/officeart/2005/8/layout/hList7#1"/>
    <dgm:cxn modelId="{0437A2CE-EC61-4400-A82A-FDBE58EF8BBC}" type="presParOf" srcId="{CDAE28C8-955E-424E-BC1A-F7C17908C6C2}" destId="{2D2A2ECD-F95A-4387-85A7-A6CEE2608F75}" srcOrd="0" destOrd="0" presId="urn:microsoft.com/office/officeart/2005/8/layout/hList7#1"/>
    <dgm:cxn modelId="{9AEBD1EF-BEA9-421C-A613-793561882055}" type="presParOf" srcId="{CDAE28C8-955E-424E-BC1A-F7C17908C6C2}" destId="{88E21BD6-5D4F-4A80-8E43-FEDCCC209B56}" srcOrd="1" destOrd="0" presId="urn:microsoft.com/office/officeart/2005/8/layout/hList7#1"/>
    <dgm:cxn modelId="{B8C3ECD2-18C7-4DCA-8C7D-8E626C03EB00}" type="presParOf" srcId="{CDAE28C8-955E-424E-BC1A-F7C17908C6C2}" destId="{027511FC-6E5A-45A4-902B-0C769B561DE5}" srcOrd="2" destOrd="0" presId="urn:microsoft.com/office/officeart/2005/8/layout/hList7#1"/>
    <dgm:cxn modelId="{FE7AC521-862E-4395-98C9-405463458BAC}" type="presParOf" srcId="{CDAE28C8-955E-424E-BC1A-F7C17908C6C2}" destId="{DBDE4BBE-3B71-491A-B3F5-0750C791F742}" srcOrd="3" destOrd="0" presId="urn:microsoft.com/office/officeart/2005/8/layout/hList7#1"/>
    <dgm:cxn modelId="{24F0ACD2-F39C-47DC-BD5F-9EA3CD406213}" type="presParOf" srcId="{851A7F29-52F1-432B-B630-54C0269A96A0}" destId="{3A5A2660-57D8-4174-9187-F37C42A5D298}" srcOrd="1" destOrd="0" presId="urn:microsoft.com/office/officeart/2005/8/layout/hList7#1"/>
    <dgm:cxn modelId="{5901C887-4BAD-4A22-B33A-ACD3A1CAE551}" type="presParOf" srcId="{851A7F29-52F1-432B-B630-54C0269A96A0}" destId="{6DB5F3E6-D529-47D1-B197-098B34D8FE9E}" srcOrd="2" destOrd="0" presId="urn:microsoft.com/office/officeart/2005/8/layout/hList7#1"/>
    <dgm:cxn modelId="{742131CE-4062-44EA-90CD-9AAA886AB863}" type="presParOf" srcId="{6DB5F3E6-D529-47D1-B197-098B34D8FE9E}" destId="{B544283A-8319-4A27-B31E-B3C0514262F2}" srcOrd="0" destOrd="0" presId="urn:microsoft.com/office/officeart/2005/8/layout/hList7#1"/>
    <dgm:cxn modelId="{2AC68581-7EE9-4246-9FDC-1285F7C21135}" type="presParOf" srcId="{6DB5F3E6-D529-47D1-B197-098B34D8FE9E}" destId="{82FCE267-B903-49BE-8223-29B0CAC6092C}" srcOrd="1" destOrd="0" presId="urn:microsoft.com/office/officeart/2005/8/layout/hList7#1"/>
    <dgm:cxn modelId="{2E21A2D8-5E08-44DE-B67A-93D6E4F52ED3}" type="presParOf" srcId="{6DB5F3E6-D529-47D1-B197-098B34D8FE9E}" destId="{17827AAE-313C-4D7B-B9E9-FBE173F7F1D8}" srcOrd="2" destOrd="0" presId="urn:microsoft.com/office/officeart/2005/8/layout/hList7#1"/>
    <dgm:cxn modelId="{39CC9EF7-76BE-4439-91A9-58CC8BA655D2}" type="presParOf" srcId="{6DB5F3E6-D529-47D1-B197-098B34D8FE9E}" destId="{9C581722-73AF-4AE0-8EF6-0BD37EDF1228}" srcOrd="3" destOrd="0" presId="urn:microsoft.com/office/officeart/2005/8/layout/hList7#1"/>
    <dgm:cxn modelId="{C6C76448-3C76-42F8-8D3F-785B103E3684}" type="presParOf" srcId="{851A7F29-52F1-432B-B630-54C0269A96A0}" destId="{67215AE9-BC98-4CFB-B977-71C3240AE98E}" srcOrd="3" destOrd="0" presId="urn:microsoft.com/office/officeart/2005/8/layout/hList7#1"/>
    <dgm:cxn modelId="{007E4E2E-881B-44D8-8560-4B58856BEACF}" type="presParOf" srcId="{851A7F29-52F1-432B-B630-54C0269A96A0}" destId="{B8949C34-7A86-435E-91C1-5CB80561743D}" srcOrd="4" destOrd="0" presId="urn:microsoft.com/office/officeart/2005/8/layout/hList7#1"/>
    <dgm:cxn modelId="{ACC4544B-7206-4F05-87A9-EB9C04688832}" type="presParOf" srcId="{B8949C34-7A86-435E-91C1-5CB80561743D}" destId="{D83F3811-D5FB-4ED1-8234-7FDD826F3E41}" srcOrd="0" destOrd="0" presId="urn:microsoft.com/office/officeart/2005/8/layout/hList7#1"/>
    <dgm:cxn modelId="{6916E9DE-2B4A-40AA-B0D8-65CDB67A09F4}" type="presParOf" srcId="{B8949C34-7A86-435E-91C1-5CB80561743D}" destId="{CF9EEB6A-72D3-4C37-A6F3-C9011A9C090A}" srcOrd="1" destOrd="0" presId="urn:microsoft.com/office/officeart/2005/8/layout/hList7#1"/>
    <dgm:cxn modelId="{FB5DA939-6F1F-4EAE-8DD5-4285E40F8A73}" type="presParOf" srcId="{B8949C34-7A86-435E-91C1-5CB80561743D}" destId="{F1717AD6-D9F1-4B50-8DBC-F1B9E3431FD8}" srcOrd="2" destOrd="0" presId="urn:microsoft.com/office/officeart/2005/8/layout/hList7#1"/>
    <dgm:cxn modelId="{FAD3EDE5-9EA0-47CE-9A5A-800D5EDFC837}" type="presParOf" srcId="{B8949C34-7A86-435E-91C1-5CB80561743D}" destId="{C43052CD-4D10-4BC8-965D-D2CE0DC9701D}" srcOrd="3" destOrd="0" presId="urn:microsoft.com/office/officeart/2005/8/layout/hList7#1"/>
    <dgm:cxn modelId="{4CE837AC-5E73-44F4-AC53-94540EB4869F}" type="presParOf" srcId="{851A7F29-52F1-432B-B630-54C0269A96A0}" destId="{8453725E-8CBB-4502-A2A6-CF282E84391F}" srcOrd="5" destOrd="0" presId="urn:microsoft.com/office/officeart/2005/8/layout/hList7#1"/>
    <dgm:cxn modelId="{846D55F4-CBE1-4605-B790-105A4D0A9D81}" type="presParOf" srcId="{851A7F29-52F1-432B-B630-54C0269A96A0}" destId="{D1DAE65C-AE43-4C39-9723-2139F95596C1}" srcOrd="6" destOrd="0" presId="urn:microsoft.com/office/officeart/2005/8/layout/hList7#1"/>
    <dgm:cxn modelId="{CEB44FF5-9A6B-4320-AB95-4192E0968815}" type="presParOf" srcId="{D1DAE65C-AE43-4C39-9723-2139F95596C1}" destId="{D8673957-34BD-4CD8-B3B9-21BF68BBE767}" srcOrd="0" destOrd="0" presId="urn:microsoft.com/office/officeart/2005/8/layout/hList7#1"/>
    <dgm:cxn modelId="{E15D52CE-CF41-4116-B3BA-0A572C38C6D3}" type="presParOf" srcId="{D1DAE65C-AE43-4C39-9723-2139F95596C1}" destId="{79F15943-11FA-482D-8C81-23EEFE870B38}" srcOrd="1" destOrd="0" presId="urn:microsoft.com/office/officeart/2005/8/layout/hList7#1"/>
    <dgm:cxn modelId="{9D308AA4-8DAD-4589-A132-50889DBC0E86}" type="presParOf" srcId="{D1DAE65C-AE43-4C39-9723-2139F95596C1}" destId="{6F67A476-6620-43FE-B42A-058921034B48}" srcOrd="2" destOrd="0" presId="urn:microsoft.com/office/officeart/2005/8/layout/hList7#1"/>
    <dgm:cxn modelId="{54C117D6-6C9D-4D35-900B-14E10CC84805}" type="presParOf" srcId="{D1DAE65C-AE43-4C39-9723-2139F95596C1}" destId="{922E4703-A7FD-48BC-A6C4-FED2EC4E1AB1}" srcOrd="3" destOrd="0" presId="urn:microsoft.com/office/officeart/2005/8/layout/hList7#1"/>
    <dgm:cxn modelId="{6A29A0FC-5453-4C5E-9748-F1A8538F1453}" type="presParOf" srcId="{851A7F29-52F1-432B-B630-54C0269A96A0}" destId="{50318957-B31F-48CC-A693-CFACC83B50C9}" srcOrd="7" destOrd="0" presId="urn:microsoft.com/office/officeart/2005/8/layout/hList7#1"/>
    <dgm:cxn modelId="{871C1C0E-9317-4DC2-9772-6C495A4D1307}" type="presParOf" srcId="{851A7F29-52F1-432B-B630-54C0269A96A0}" destId="{48BC67D6-7C6C-4879-BB6B-985ABFC5E63B}" srcOrd="8" destOrd="0" presId="urn:microsoft.com/office/officeart/2005/8/layout/hList7#1"/>
    <dgm:cxn modelId="{73E1545E-C4EA-47CE-A971-579C10BDAED7}" type="presParOf" srcId="{48BC67D6-7C6C-4879-BB6B-985ABFC5E63B}" destId="{50E66ACD-63A4-4D7B-8858-D541DA147AB1}" srcOrd="0" destOrd="0" presId="urn:microsoft.com/office/officeart/2005/8/layout/hList7#1"/>
    <dgm:cxn modelId="{99630A92-247F-4FB6-807D-518217DE5662}" type="presParOf" srcId="{48BC67D6-7C6C-4879-BB6B-985ABFC5E63B}" destId="{A5F74750-97DE-46BD-B7D9-C01707BA40F9}" srcOrd="1" destOrd="0" presId="urn:microsoft.com/office/officeart/2005/8/layout/hList7#1"/>
    <dgm:cxn modelId="{D5E83F9B-045B-440F-9A4C-5590ECC747D8}" type="presParOf" srcId="{48BC67D6-7C6C-4879-BB6B-985ABFC5E63B}" destId="{9945F53C-B4A3-4450-B526-78983AABC290}" srcOrd="2" destOrd="0" presId="urn:microsoft.com/office/officeart/2005/8/layout/hList7#1"/>
    <dgm:cxn modelId="{E504346A-28FE-4D54-A55C-10A49F67B656}" type="presParOf" srcId="{48BC67D6-7C6C-4879-BB6B-985ABFC5E63B}" destId="{0FBA12E0-CDC7-4D41-A7C8-E09247F9CF5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8D1CE-009C-441F-B771-7E3B607FD7A6}" type="doc">
      <dgm:prSet loTypeId="urn:microsoft.com/office/officeart/2005/8/layout/pList2#1" loCatId="list" qsTypeId="urn:microsoft.com/office/officeart/2005/8/quickstyle/simple1" qsCatId="simple" csTypeId="urn:microsoft.com/office/officeart/2005/8/colors/accent2_2" csCatId="accent2" phldr="1"/>
      <dgm:spPr/>
    </dgm:pt>
    <dgm:pt modelId="{B74C5CB9-947E-4788-B6E7-826CEC3C12C2}">
      <dgm:prSet phldrT="[Текст]" custT="1"/>
      <dgm:spPr/>
      <dgm:t>
        <a:bodyPr anchor="ctr"/>
        <a:lstStyle/>
        <a:p>
          <a:r>
            <a:rPr lang="ru-RU" sz="1900" b="1" dirty="0" smtClean="0">
              <a:latin typeface="Century Gothic" pitchFamily="34" charset="0"/>
            </a:rPr>
            <a:t>Жесткий отбор специалистов для проведения ГИА в соответствии с установленными требованиями</a:t>
          </a:r>
          <a:endParaRPr lang="ru-RU" sz="1900" b="1" dirty="0">
            <a:latin typeface="Century Gothic" pitchFamily="34" charset="0"/>
          </a:endParaRPr>
        </a:p>
      </dgm:t>
    </dgm:pt>
    <dgm:pt modelId="{1C55A5FF-FF51-40D8-81EB-A9A83B814A1D}" type="parTrans" cxnId="{1F4BCD4C-E049-4103-AD3F-DD2CF580B442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entury Gothic" pitchFamily="34" charset="0"/>
          </a:endParaRPr>
        </a:p>
      </dgm:t>
    </dgm:pt>
    <dgm:pt modelId="{C9E965CB-588F-4E4A-8996-9D83D316A5BA}" type="sibTrans" cxnId="{1F4BCD4C-E049-4103-AD3F-DD2CF580B442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entury Gothic" pitchFamily="34" charset="0"/>
          </a:endParaRPr>
        </a:p>
      </dgm:t>
    </dgm:pt>
    <dgm:pt modelId="{87AEA7A0-61A1-45AF-A8B3-D701A0E0B514}">
      <dgm:prSet phldrT="[Текст]" custT="1"/>
      <dgm:spPr/>
      <dgm:t>
        <a:bodyPr anchor="ctr"/>
        <a:lstStyle/>
        <a:p>
          <a:r>
            <a:rPr lang="ru-RU" sz="1800" b="1" dirty="0" smtClean="0">
              <a:latin typeface="Century Gothic" pitchFamily="34" charset="0"/>
            </a:rPr>
            <a:t>Организация </a:t>
          </a:r>
          <a:r>
            <a:rPr lang="ru-RU" sz="1600" b="1" dirty="0" smtClean="0">
              <a:latin typeface="Century Gothic" pitchFamily="34" charset="0"/>
            </a:rPr>
            <a:t>профессиональной </a:t>
          </a:r>
          <a:r>
            <a:rPr lang="ru-RU" sz="1800" b="1" dirty="0" smtClean="0">
              <a:latin typeface="Century Gothic" pitchFamily="34" charset="0"/>
            </a:rPr>
            <a:t>подготовки и переподготовки работников ППЭ</a:t>
          </a:r>
          <a:endParaRPr lang="ru-RU" sz="1800" b="1" dirty="0">
            <a:latin typeface="Century Gothic" pitchFamily="34" charset="0"/>
          </a:endParaRPr>
        </a:p>
      </dgm:t>
    </dgm:pt>
    <dgm:pt modelId="{93FAD5EB-F111-4430-8B7E-AC3C4DC6151F}" type="parTrans" cxnId="{4670784C-0FA6-49DE-A3FF-852C43578227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entury Gothic" pitchFamily="34" charset="0"/>
          </a:endParaRPr>
        </a:p>
      </dgm:t>
    </dgm:pt>
    <dgm:pt modelId="{21A9C4A0-7B38-45AE-8D20-7423F989C130}" type="sibTrans" cxnId="{4670784C-0FA6-49DE-A3FF-852C43578227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entury Gothic" pitchFamily="34" charset="0"/>
          </a:endParaRPr>
        </a:p>
      </dgm:t>
    </dgm:pt>
    <dgm:pt modelId="{E4B510DE-F9D4-4DBD-B856-8F9DF4DEE5A8}">
      <dgm:prSet phldrT="[Текст]" custT="1"/>
      <dgm:spPr/>
      <dgm:t>
        <a:bodyPr anchor="ctr"/>
        <a:lstStyle/>
        <a:p>
          <a:r>
            <a:rPr lang="ru-RU" sz="1900" b="1" dirty="0" smtClean="0">
              <a:latin typeface="Century Gothic" pitchFamily="34" charset="0"/>
            </a:rPr>
            <a:t>Стимулирование деятельности работников ППЭ</a:t>
          </a:r>
          <a:endParaRPr lang="ru-RU" sz="1900" b="1" dirty="0">
            <a:latin typeface="Century Gothic" pitchFamily="34" charset="0"/>
          </a:endParaRPr>
        </a:p>
      </dgm:t>
    </dgm:pt>
    <dgm:pt modelId="{D95C575C-6D9E-4BDA-BF66-F26779A2AD18}" type="parTrans" cxnId="{E12F6D7B-5376-424E-860C-AA5C03628FFF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entury Gothic" pitchFamily="34" charset="0"/>
          </a:endParaRPr>
        </a:p>
      </dgm:t>
    </dgm:pt>
    <dgm:pt modelId="{BC1CB504-4783-49DD-B117-9EA5538B575F}" type="sibTrans" cxnId="{E12F6D7B-5376-424E-860C-AA5C03628FFF}">
      <dgm:prSet/>
      <dgm:spPr/>
      <dgm:t>
        <a:bodyPr/>
        <a:lstStyle/>
        <a:p>
          <a:endParaRPr lang="ru-RU" sz="2000" b="1">
            <a:solidFill>
              <a:srgbClr val="FFFF99"/>
            </a:solidFill>
            <a:latin typeface="Century Gothic" pitchFamily="34" charset="0"/>
          </a:endParaRPr>
        </a:p>
      </dgm:t>
    </dgm:pt>
    <dgm:pt modelId="{A80D6E42-A7D7-4530-9399-632A6329FFC3}" type="pres">
      <dgm:prSet presAssocID="{C468D1CE-009C-441F-B771-7E3B607FD7A6}" presName="Name0" presStyleCnt="0">
        <dgm:presLayoutVars>
          <dgm:dir/>
          <dgm:resizeHandles val="exact"/>
        </dgm:presLayoutVars>
      </dgm:prSet>
      <dgm:spPr/>
    </dgm:pt>
    <dgm:pt modelId="{F5611FA7-9AC1-4554-A870-66D6334D3E1E}" type="pres">
      <dgm:prSet presAssocID="{C468D1CE-009C-441F-B771-7E3B607FD7A6}" presName="bkgdShp" presStyleLbl="alignAccFollowNode1" presStyleIdx="0" presStyleCnt="1" custScaleY="139069" custLinFactNeighborX="0" custLinFactNeighborY="-11628"/>
      <dgm:spPr/>
    </dgm:pt>
    <dgm:pt modelId="{22BA8265-4A43-4D2D-B51C-0A6785549F62}" type="pres">
      <dgm:prSet presAssocID="{C468D1CE-009C-441F-B771-7E3B607FD7A6}" presName="linComp" presStyleCnt="0"/>
      <dgm:spPr/>
    </dgm:pt>
    <dgm:pt modelId="{C63B0C68-60E4-4C61-93C1-C1A1D9C1EAAE}" type="pres">
      <dgm:prSet presAssocID="{B74C5CB9-947E-4788-B6E7-826CEC3C12C2}" presName="compNode" presStyleCnt="0"/>
      <dgm:spPr/>
    </dgm:pt>
    <dgm:pt modelId="{69EF28F9-6168-4655-AB1E-8A3A0E4A789D}" type="pres">
      <dgm:prSet presAssocID="{B74C5CB9-947E-4788-B6E7-826CEC3C12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7BBA9-1237-41D5-823F-5DD4972CAFF8}" type="pres">
      <dgm:prSet presAssocID="{B74C5CB9-947E-4788-B6E7-826CEC3C12C2}" presName="invisiNode" presStyleLbl="node1" presStyleIdx="0" presStyleCnt="3"/>
      <dgm:spPr/>
    </dgm:pt>
    <dgm:pt modelId="{2CAB7AD5-4B91-4AA5-8A7D-A6D46D0DC75B}" type="pres">
      <dgm:prSet presAssocID="{B74C5CB9-947E-4788-B6E7-826CEC3C12C2}" presName="imagNode" presStyleLbl="fgImgPlace1" presStyleIdx="0" presStyleCnt="3" custScaleY="1550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CBDB45-D50F-41B5-9863-6F2C29467A08}" type="pres">
      <dgm:prSet presAssocID="{C9E965CB-588F-4E4A-8996-9D83D316A5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D26A67-A938-48D4-A59E-7B7FE1FEEF56}" type="pres">
      <dgm:prSet presAssocID="{87AEA7A0-61A1-45AF-A8B3-D701A0E0B514}" presName="compNode" presStyleCnt="0"/>
      <dgm:spPr/>
    </dgm:pt>
    <dgm:pt modelId="{DF97FE89-E0D0-4BF1-A063-9C33BBA2027A}" type="pres">
      <dgm:prSet presAssocID="{87AEA7A0-61A1-45AF-A8B3-D701A0E0B5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E01A7-E5E2-4A39-860F-69B137C3988E}" type="pres">
      <dgm:prSet presAssocID="{87AEA7A0-61A1-45AF-A8B3-D701A0E0B514}" presName="invisiNode" presStyleLbl="node1" presStyleIdx="1" presStyleCnt="3"/>
      <dgm:spPr/>
    </dgm:pt>
    <dgm:pt modelId="{B3C77A56-1721-4FC4-82F5-215742AB54C7}" type="pres">
      <dgm:prSet presAssocID="{87AEA7A0-61A1-45AF-A8B3-D701A0E0B514}" presName="imagNode" presStyleLbl="fgImgPlace1" presStyleIdx="1" presStyleCnt="3" custScaleY="1550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BF1278-27A6-48FE-935F-60137FC88737}" type="pres">
      <dgm:prSet presAssocID="{21A9C4A0-7B38-45AE-8D20-7423F989C1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748EE5-DE70-4560-97F9-6531D31900C7}" type="pres">
      <dgm:prSet presAssocID="{E4B510DE-F9D4-4DBD-B856-8F9DF4DEE5A8}" presName="compNode" presStyleCnt="0"/>
      <dgm:spPr/>
    </dgm:pt>
    <dgm:pt modelId="{8E6F5940-56A6-4866-B619-EA9E966AB9D0}" type="pres">
      <dgm:prSet presAssocID="{E4B510DE-F9D4-4DBD-B856-8F9DF4DEE5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13D72-2789-4F84-BEC6-D9BA72DFAF17}" type="pres">
      <dgm:prSet presAssocID="{E4B510DE-F9D4-4DBD-B856-8F9DF4DEE5A8}" presName="invisiNode" presStyleLbl="node1" presStyleIdx="2" presStyleCnt="3"/>
      <dgm:spPr/>
    </dgm:pt>
    <dgm:pt modelId="{2AC9FB87-A18C-4D50-80DA-0097BB61B65B}" type="pres">
      <dgm:prSet presAssocID="{E4B510DE-F9D4-4DBD-B856-8F9DF4DEE5A8}" presName="imagNode" presStyleLbl="fgImgPlace1" presStyleIdx="2" presStyleCnt="3" custScaleY="1550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9128A66-B33B-4D24-AA25-A00B173D9005}" type="presOf" srcId="{B74C5CB9-947E-4788-B6E7-826CEC3C12C2}" destId="{69EF28F9-6168-4655-AB1E-8A3A0E4A789D}" srcOrd="0" destOrd="0" presId="urn:microsoft.com/office/officeart/2005/8/layout/pList2#1"/>
    <dgm:cxn modelId="{7D8DE2D0-E6C0-4C24-8006-1FF9094FB8BB}" type="presOf" srcId="{87AEA7A0-61A1-45AF-A8B3-D701A0E0B514}" destId="{DF97FE89-E0D0-4BF1-A063-9C33BBA2027A}" srcOrd="0" destOrd="0" presId="urn:microsoft.com/office/officeart/2005/8/layout/pList2#1"/>
    <dgm:cxn modelId="{7E386CEB-0D21-4548-BAD9-96359CF8AD66}" type="presOf" srcId="{C468D1CE-009C-441F-B771-7E3B607FD7A6}" destId="{A80D6E42-A7D7-4530-9399-632A6329FFC3}" srcOrd="0" destOrd="0" presId="urn:microsoft.com/office/officeart/2005/8/layout/pList2#1"/>
    <dgm:cxn modelId="{E12F6D7B-5376-424E-860C-AA5C03628FFF}" srcId="{C468D1CE-009C-441F-B771-7E3B607FD7A6}" destId="{E4B510DE-F9D4-4DBD-B856-8F9DF4DEE5A8}" srcOrd="2" destOrd="0" parTransId="{D95C575C-6D9E-4BDA-BF66-F26779A2AD18}" sibTransId="{BC1CB504-4783-49DD-B117-9EA5538B575F}"/>
    <dgm:cxn modelId="{1F4BCD4C-E049-4103-AD3F-DD2CF580B442}" srcId="{C468D1CE-009C-441F-B771-7E3B607FD7A6}" destId="{B74C5CB9-947E-4788-B6E7-826CEC3C12C2}" srcOrd="0" destOrd="0" parTransId="{1C55A5FF-FF51-40D8-81EB-A9A83B814A1D}" sibTransId="{C9E965CB-588F-4E4A-8996-9D83D316A5BA}"/>
    <dgm:cxn modelId="{90EC06C5-A461-447D-A5BE-371BFD59C19B}" type="presOf" srcId="{C9E965CB-588F-4E4A-8996-9D83D316A5BA}" destId="{3BCBDB45-D50F-41B5-9863-6F2C29467A08}" srcOrd="0" destOrd="0" presId="urn:microsoft.com/office/officeart/2005/8/layout/pList2#1"/>
    <dgm:cxn modelId="{4670784C-0FA6-49DE-A3FF-852C43578227}" srcId="{C468D1CE-009C-441F-B771-7E3B607FD7A6}" destId="{87AEA7A0-61A1-45AF-A8B3-D701A0E0B514}" srcOrd="1" destOrd="0" parTransId="{93FAD5EB-F111-4430-8B7E-AC3C4DC6151F}" sibTransId="{21A9C4A0-7B38-45AE-8D20-7423F989C130}"/>
    <dgm:cxn modelId="{751F20E0-032B-4997-B041-1EF3D88D0070}" type="presOf" srcId="{E4B510DE-F9D4-4DBD-B856-8F9DF4DEE5A8}" destId="{8E6F5940-56A6-4866-B619-EA9E966AB9D0}" srcOrd="0" destOrd="0" presId="urn:microsoft.com/office/officeart/2005/8/layout/pList2#1"/>
    <dgm:cxn modelId="{9BCC0023-0517-47BE-AD54-B24C8523CCD9}" type="presOf" srcId="{21A9C4A0-7B38-45AE-8D20-7423F989C130}" destId="{52BF1278-27A6-48FE-935F-60137FC88737}" srcOrd="0" destOrd="0" presId="urn:microsoft.com/office/officeart/2005/8/layout/pList2#1"/>
    <dgm:cxn modelId="{326671E1-1BD8-4ADF-9684-45C3A86C7F08}" type="presParOf" srcId="{A80D6E42-A7D7-4530-9399-632A6329FFC3}" destId="{F5611FA7-9AC1-4554-A870-66D6334D3E1E}" srcOrd="0" destOrd="0" presId="urn:microsoft.com/office/officeart/2005/8/layout/pList2#1"/>
    <dgm:cxn modelId="{757873DA-1E30-4FDA-8120-AA79572DDE39}" type="presParOf" srcId="{A80D6E42-A7D7-4530-9399-632A6329FFC3}" destId="{22BA8265-4A43-4D2D-B51C-0A6785549F62}" srcOrd="1" destOrd="0" presId="urn:microsoft.com/office/officeart/2005/8/layout/pList2#1"/>
    <dgm:cxn modelId="{BF7E4A7F-C924-4252-A1AC-6FD50D8BD445}" type="presParOf" srcId="{22BA8265-4A43-4D2D-B51C-0A6785549F62}" destId="{C63B0C68-60E4-4C61-93C1-C1A1D9C1EAAE}" srcOrd="0" destOrd="0" presId="urn:microsoft.com/office/officeart/2005/8/layout/pList2#1"/>
    <dgm:cxn modelId="{81602F25-FAE3-48CA-B2CF-C0627417DDD3}" type="presParOf" srcId="{C63B0C68-60E4-4C61-93C1-C1A1D9C1EAAE}" destId="{69EF28F9-6168-4655-AB1E-8A3A0E4A789D}" srcOrd="0" destOrd="0" presId="urn:microsoft.com/office/officeart/2005/8/layout/pList2#1"/>
    <dgm:cxn modelId="{629383B1-3494-41C0-B424-11E4BF162F2F}" type="presParOf" srcId="{C63B0C68-60E4-4C61-93C1-C1A1D9C1EAAE}" destId="{A3B7BBA9-1237-41D5-823F-5DD4972CAFF8}" srcOrd="1" destOrd="0" presId="urn:microsoft.com/office/officeart/2005/8/layout/pList2#1"/>
    <dgm:cxn modelId="{75049089-87B6-4E42-A0BA-EED2CCECE763}" type="presParOf" srcId="{C63B0C68-60E4-4C61-93C1-C1A1D9C1EAAE}" destId="{2CAB7AD5-4B91-4AA5-8A7D-A6D46D0DC75B}" srcOrd="2" destOrd="0" presId="urn:microsoft.com/office/officeart/2005/8/layout/pList2#1"/>
    <dgm:cxn modelId="{241A8034-2A32-40FB-A3AF-D97630B493F2}" type="presParOf" srcId="{22BA8265-4A43-4D2D-B51C-0A6785549F62}" destId="{3BCBDB45-D50F-41B5-9863-6F2C29467A08}" srcOrd="1" destOrd="0" presId="urn:microsoft.com/office/officeart/2005/8/layout/pList2#1"/>
    <dgm:cxn modelId="{543F7302-0252-4BF6-A310-1DF4798EA938}" type="presParOf" srcId="{22BA8265-4A43-4D2D-B51C-0A6785549F62}" destId="{66D26A67-A938-48D4-A59E-7B7FE1FEEF56}" srcOrd="2" destOrd="0" presId="urn:microsoft.com/office/officeart/2005/8/layout/pList2#1"/>
    <dgm:cxn modelId="{36EA0776-8AEA-4A7B-AC33-A3021F482BE9}" type="presParOf" srcId="{66D26A67-A938-48D4-A59E-7B7FE1FEEF56}" destId="{DF97FE89-E0D0-4BF1-A063-9C33BBA2027A}" srcOrd="0" destOrd="0" presId="urn:microsoft.com/office/officeart/2005/8/layout/pList2#1"/>
    <dgm:cxn modelId="{18DCBEE4-FD39-496D-9894-04018933BA75}" type="presParOf" srcId="{66D26A67-A938-48D4-A59E-7B7FE1FEEF56}" destId="{A2DE01A7-E5E2-4A39-860F-69B137C3988E}" srcOrd="1" destOrd="0" presId="urn:microsoft.com/office/officeart/2005/8/layout/pList2#1"/>
    <dgm:cxn modelId="{B9F06D98-A50D-46EC-A190-77DEC9A941E4}" type="presParOf" srcId="{66D26A67-A938-48D4-A59E-7B7FE1FEEF56}" destId="{B3C77A56-1721-4FC4-82F5-215742AB54C7}" srcOrd="2" destOrd="0" presId="urn:microsoft.com/office/officeart/2005/8/layout/pList2#1"/>
    <dgm:cxn modelId="{5D42C1B6-3E5B-4707-BA85-8812975AC78C}" type="presParOf" srcId="{22BA8265-4A43-4D2D-B51C-0A6785549F62}" destId="{52BF1278-27A6-48FE-935F-60137FC88737}" srcOrd="3" destOrd="0" presId="urn:microsoft.com/office/officeart/2005/8/layout/pList2#1"/>
    <dgm:cxn modelId="{3E34114E-E9DB-4D39-9038-C9340C32B218}" type="presParOf" srcId="{22BA8265-4A43-4D2D-B51C-0A6785549F62}" destId="{73748EE5-DE70-4560-97F9-6531D31900C7}" srcOrd="4" destOrd="0" presId="urn:microsoft.com/office/officeart/2005/8/layout/pList2#1"/>
    <dgm:cxn modelId="{3CEFF6EC-B138-4C9E-B6D6-B438BD9A9663}" type="presParOf" srcId="{73748EE5-DE70-4560-97F9-6531D31900C7}" destId="{8E6F5940-56A6-4866-B619-EA9E966AB9D0}" srcOrd="0" destOrd="0" presId="urn:microsoft.com/office/officeart/2005/8/layout/pList2#1"/>
    <dgm:cxn modelId="{2BB6D33B-DD03-4B9B-B34C-648E322495CB}" type="presParOf" srcId="{73748EE5-DE70-4560-97F9-6531D31900C7}" destId="{77813D72-2789-4F84-BEC6-D9BA72DFAF17}" srcOrd="1" destOrd="0" presId="urn:microsoft.com/office/officeart/2005/8/layout/pList2#1"/>
    <dgm:cxn modelId="{C7D1BB52-033E-467C-BCFB-79B10004FF26}" type="presParOf" srcId="{73748EE5-DE70-4560-97F9-6531D31900C7}" destId="{2AC9FB87-A18C-4D50-80DA-0097BB61B65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6DA16-78D9-426E-9E91-C782C63DE179}">
      <dsp:nvSpPr>
        <dsp:cNvPr id="0" name=""/>
        <dsp:cNvSpPr/>
      </dsp:nvSpPr>
      <dsp:spPr>
        <a:xfrm rot="10800000">
          <a:off x="2176459" y="198088"/>
          <a:ext cx="8379931" cy="4804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Ст. 59 Федерального закона «Об образовании в Российской Федерации» от 29.12.2012 № 273-ФЗ </a:t>
          </a:r>
          <a:endParaRPr lang="ru-RU" sz="1400" b="1" kern="1200" dirty="0">
            <a:latin typeface="Century Gothic" pitchFamily="34" charset="0"/>
          </a:endParaRPr>
        </a:p>
      </dsp:txBody>
      <dsp:txXfrm rot="10800000">
        <a:off x="2296560" y="198088"/>
        <a:ext cx="8259830" cy="480406"/>
      </dsp:txXfrm>
    </dsp:sp>
    <dsp:sp modelId="{451B7F51-7AAA-409C-94F0-363E1E02B72D}">
      <dsp:nvSpPr>
        <dsp:cNvPr id="0" name=""/>
        <dsp:cNvSpPr/>
      </dsp:nvSpPr>
      <dsp:spPr>
        <a:xfrm>
          <a:off x="1895413" y="115217"/>
          <a:ext cx="638991" cy="638991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3BA53-9CA6-4B10-9CED-4807A7EA3B5D}">
      <dsp:nvSpPr>
        <dsp:cNvPr id="0" name=""/>
        <dsp:cNvSpPr/>
      </dsp:nvSpPr>
      <dsp:spPr>
        <a:xfrm rot="10800000">
          <a:off x="2176459" y="868408"/>
          <a:ext cx="8379931" cy="6389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Правила формирования и ведения ФИС ГИА и приема и РИС ГИА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entury Gothic" pitchFamily="34" charset="0"/>
            </a:rPr>
            <a:t>(утв. Постановлением Правительства Российской Федерации от 31.08.2013 № 755)</a:t>
          </a:r>
          <a:endParaRPr lang="ru-RU" sz="1400" b="0" kern="1200" dirty="0">
            <a:latin typeface="Century Gothic" pitchFamily="34" charset="0"/>
          </a:endParaRPr>
        </a:p>
      </dsp:txBody>
      <dsp:txXfrm rot="10800000">
        <a:off x="2336207" y="868408"/>
        <a:ext cx="8220183" cy="638991"/>
      </dsp:txXfrm>
    </dsp:sp>
    <dsp:sp modelId="{373C268B-E997-4D57-A6D3-55CDA1E5BCD1}">
      <dsp:nvSpPr>
        <dsp:cNvPr id="0" name=""/>
        <dsp:cNvSpPr/>
      </dsp:nvSpPr>
      <dsp:spPr>
        <a:xfrm>
          <a:off x="1896186" y="868408"/>
          <a:ext cx="638991" cy="638991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EE713-5C7E-490D-BDD6-63B659DE4BE6}">
      <dsp:nvSpPr>
        <dsp:cNvPr id="0" name=""/>
        <dsp:cNvSpPr/>
      </dsp:nvSpPr>
      <dsp:spPr>
        <a:xfrm rot="10800000">
          <a:off x="2176459" y="1732503"/>
          <a:ext cx="8379931" cy="6389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Порядок проведения государственной итоговой аттестации по образовательным программам среднего общего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Century Gothic" pitchFamily="34" charset="0"/>
            </a:rPr>
            <a:t>(утв. приказом </a:t>
          </a:r>
          <a:r>
            <a:rPr lang="ru-RU" sz="1200" b="0" kern="1200" dirty="0" err="1" smtClean="0">
              <a:latin typeface="Century Gothic" pitchFamily="34" charset="0"/>
            </a:rPr>
            <a:t>Минобрнауки</a:t>
          </a:r>
          <a:r>
            <a:rPr lang="ru-RU" sz="1200" b="0" kern="1200" dirty="0" smtClean="0">
              <a:latin typeface="Century Gothic" pitchFamily="34" charset="0"/>
            </a:rPr>
            <a:t> России от 26.12.2013 №1400  с изменениями от 07.07.2015 № 693)</a:t>
          </a:r>
          <a:endParaRPr lang="ru-RU" sz="1200" b="0" kern="1200" dirty="0">
            <a:latin typeface="Century Gothic" pitchFamily="34" charset="0"/>
          </a:endParaRPr>
        </a:p>
      </dsp:txBody>
      <dsp:txXfrm rot="10800000">
        <a:off x="2336207" y="1732503"/>
        <a:ext cx="8220183" cy="638991"/>
      </dsp:txXfrm>
    </dsp:sp>
    <dsp:sp modelId="{0EB00909-0C41-4E77-8742-02EC2ACB0737}">
      <dsp:nvSpPr>
        <dsp:cNvPr id="0" name=""/>
        <dsp:cNvSpPr/>
      </dsp:nvSpPr>
      <dsp:spPr>
        <a:xfrm>
          <a:off x="1886774" y="1660495"/>
          <a:ext cx="638991" cy="638991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4CC5-C7FC-4863-8837-AA69E5B0E237}">
      <dsp:nvSpPr>
        <dsp:cNvPr id="0" name=""/>
        <dsp:cNvSpPr/>
      </dsp:nvSpPr>
      <dsp:spPr>
        <a:xfrm rot="10800000">
          <a:off x="2176459" y="2524589"/>
          <a:ext cx="8379931" cy="6389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Порядок проведения государственной итоговой аттестации по образовательным программам основного общего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Century Gothic" pitchFamily="34" charset="0"/>
            </a:rPr>
            <a:t>(утв. приказом </a:t>
          </a:r>
          <a:r>
            <a:rPr lang="ru-RU" sz="1200" b="0" kern="1200" dirty="0" err="1" smtClean="0">
              <a:latin typeface="Century Gothic" pitchFamily="34" charset="0"/>
            </a:rPr>
            <a:t>Минобрнауки</a:t>
          </a:r>
          <a:r>
            <a:rPr lang="ru-RU" sz="1200" b="0" kern="1200" dirty="0" smtClean="0">
              <a:latin typeface="Century Gothic" pitchFamily="34" charset="0"/>
            </a:rPr>
            <a:t> России №1394 от 25.12.2013  с изменениями от 07.07.2015 № 692)</a:t>
          </a:r>
          <a:endParaRPr lang="ru-RU" sz="1200" b="0" kern="1200" dirty="0">
            <a:latin typeface="Century Gothic" pitchFamily="34" charset="0"/>
          </a:endParaRPr>
        </a:p>
      </dsp:txBody>
      <dsp:txXfrm rot="10800000">
        <a:off x="2336207" y="2524589"/>
        <a:ext cx="8220183" cy="638991"/>
      </dsp:txXfrm>
    </dsp:sp>
    <dsp:sp modelId="{2862D1F6-8390-46D9-BEB4-3E67621CC902}">
      <dsp:nvSpPr>
        <dsp:cNvPr id="0" name=""/>
        <dsp:cNvSpPr/>
      </dsp:nvSpPr>
      <dsp:spPr>
        <a:xfrm>
          <a:off x="1896186" y="2524589"/>
          <a:ext cx="638991" cy="6389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94CD2-9486-45A7-8E99-03247181FE9D}">
      <dsp:nvSpPr>
        <dsp:cNvPr id="0" name=""/>
        <dsp:cNvSpPr/>
      </dsp:nvSpPr>
      <dsp:spPr>
        <a:xfrm rot="10800000">
          <a:off x="2176459" y="3388690"/>
          <a:ext cx="8379931" cy="6389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Порядок аккредитации общественных наблюдателей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Century Gothic" pitchFamily="34" charset="0"/>
            </a:rPr>
            <a:t>(утв. приказом </a:t>
          </a:r>
          <a:r>
            <a:rPr lang="ru-RU" sz="1200" b="0" kern="1200" dirty="0" err="1" smtClean="0">
              <a:latin typeface="Century Gothic" pitchFamily="34" charset="0"/>
            </a:rPr>
            <a:t>Минобрнауки</a:t>
          </a:r>
          <a:r>
            <a:rPr lang="ru-RU" sz="1200" b="0" kern="1200" dirty="0" smtClean="0">
              <a:latin typeface="Century Gothic" pitchFamily="34" charset="0"/>
            </a:rPr>
            <a:t> России от 28.06.2013 № 491 с изменениями от 12.01.2015 №2) </a:t>
          </a:r>
          <a:endParaRPr lang="ru-RU" sz="1200" b="0" kern="1200" dirty="0">
            <a:latin typeface="Century Gothic" pitchFamily="34" charset="0"/>
          </a:endParaRPr>
        </a:p>
      </dsp:txBody>
      <dsp:txXfrm rot="10800000">
        <a:off x="2336207" y="3388690"/>
        <a:ext cx="8220183" cy="638991"/>
      </dsp:txXfrm>
    </dsp:sp>
    <dsp:sp modelId="{3A224588-C820-4336-AB70-E1BDEE149FD7}">
      <dsp:nvSpPr>
        <dsp:cNvPr id="0" name=""/>
        <dsp:cNvSpPr/>
      </dsp:nvSpPr>
      <dsp:spPr>
        <a:xfrm>
          <a:off x="1896186" y="3388690"/>
          <a:ext cx="638991" cy="6389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AE70-B0C3-417D-90A5-CD18E8403452}">
      <dsp:nvSpPr>
        <dsp:cNvPr id="0" name=""/>
        <dsp:cNvSpPr/>
      </dsp:nvSpPr>
      <dsp:spPr>
        <a:xfrm rot="10800000">
          <a:off x="2176459" y="4252784"/>
          <a:ext cx="8379931" cy="63899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Порядок разработки, использования и хранения КИМ для ЕГЭ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entury Gothic" pitchFamily="34" charset="0"/>
            </a:rPr>
            <a:t>(утв. приказом </a:t>
          </a:r>
          <a:r>
            <a:rPr lang="ru-RU" sz="1400" b="0" kern="1200" dirty="0" err="1" smtClean="0">
              <a:latin typeface="Century Gothic" pitchFamily="34" charset="0"/>
            </a:rPr>
            <a:t>Рособрнадзора</a:t>
          </a:r>
          <a:r>
            <a:rPr lang="ru-RU" sz="1400" b="0" kern="1200" dirty="0" smtClean="0">
              <a:latin typeface="Century Gothic" pitchFamily="34" charset="0"/>
            </a:rPr>
            <a:t> от 17.12.2013 № 1274)</a:t>
          </a:r>
          <a:endParaRPr lang="ru-RU" sz="1400" b="0" kern="1200" dirty="0">
            <a:latin typeface="Century Gothic" pitchFamily="34" charset="0"/>
          </a:endParaRPr>
        </a:p>
      </dsp:txBody>
      <dsp:txXfrm rot="10800000">
        <a:off x="2336207" y="4252784"/>
        <a:ext cx="8220183" cy="638991"/>
      </dsp:txXfrm>
    </dsp:sp>
    <dsp:sp modelId="{54B56F93-426E-4562-BBAE-BF09EAF76443}">
      <dsp:nvSpPr>
        <dsp:cNvPr id="0" name=""/>
        <dsp:cNvSpPr/>
      </dsp:nvSpPr>
      <dsp:spPr>
        <a:xfrm>
          <a:off x="1896186" y="4252784"/>
          <a:ext cx="638991" cy="6389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43367-576E-4F01-8C30-6CD910D5D8E7}">
      <dsp:nvSpPr>
        <dsp:cNvPr id="0" name=""/>
        <dsp:cNvSpPr/>
      </dsp:nvSpPr>
      <dsp:spPr>
        <a:xfrm rot="10800000">
          <a:off x="2270482" y="5116878"/>
          <a:ext cx="8379931" cy="3655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78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Распоряжение </a:t>
          </a:r>
          <a:r>
            <a:rPr lang="ru-RU" sz="1400" b="1" kern="1200" dirty="0" err="1" smtClean="0">
              <a:latin typeface="Century Gothic" pitchFamily="34" charset="0"/>
            </a:rPr>
            <a:t>Рособрнадзора</a:t>
          </a:r>
          <a:r>
            <a:rPr lang="ru-RU" sz="1400" b="1" kern="1200" dirty="0" smtClean="0">
              <a:latin typeface="Century Gothic" pitchFamily="34" charset="0"/>
            </a:rPr>
            <a:t> по минимальным баллам от 23.03.2015 № 794-10 </a:t>
          </a:r>
          <a:endParaRPr lang="ru-RU" sz="1400" b="1" kern="1200" dirty="0">
            <a:latin typeface="Century Gothic" pitchFamily="34" charset="0"/>
          </a:endParaRPr>
        </a:p>
      </dsp:txBody>
      <dsp:txXfrm rot="10800000">
        <a:off x="2361880" y="5116878"/>
        <a:ext cx="8288533" cy="365592"/>
      </dsp:txXfrm>
    </dsp:sp>
    <dsp:sp modelId="{D282CC78-899E-4224-AE42-167EF93A6430}">
      <dsp:nvSpPr>
        <dsp:cNvPr id="0" name=""/>
        <dsp:cNvSpPr/>
      </dsp:nvSpPr>
      <dsp:spPr>
        <a:xfrm>
          <a:off x="1950986" y="4980179"/>
          <a:ext cx="638991" cy="6389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2ECD-F95A-4387-85A7-A6CEE2608F75}">
      <dsp:nvSpPr>
        <dsp:cNvPr id="0" name=""/>
        <dsp:cNvSpPr/>
      </dsp:nvSpPr>
      <dsp:spPr>
        <a:xfrm>
          <a:off x="55806" y="0"/>
          <a:ext cx="1963572" cy="4286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/>
              <a:latin typeface="Century Gothic" pitchFamily="34" charset="0"/>
              <a:cs typeface="Times New Roman" pitchFamily="18" charset="0"/>
            </a:rPr>
            <a:t>Информационно-разъяснительная работа</a:t>
          </a:r>
          <a:endParaRPr lang="ru-RU" sz="1500" b="1" kern="1200" dirty="0">
            <a:effectLst/>
            <a:latin typeface="Century Gothic" pitchFamily="34" charset="0"/>
            <a:cs typeface="Times New Roman" pitchFamily="18" charset="0"/>
          </a:endParaRPr>
        </a:p>
      </dsp:txBody>
      <dsp:txXfrm>
        <a:off x="55806" y="1714512"/>
        <a:ext cx="1963572" cy="1714512"/>
      </dsp:txXfrm>
    </dsp:sp>
    <dsp:sp modelId="{DBDE4BBE-3B71-491A-B3F5-0750C791F742}">
      <dsp:nvSpPr>
        <dsp:cNvPr id="0" name=""/>
        <dsp:cNvSpPr/>
      </dsp:nvSpPr>
      <dsp:spPr>
        <a:xfrm>
          <a:off x="325770" y="257176"/>
          <a:ext cx="1427331" cy="14273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4283A-8319-4A27-B31E-B3C0514262F2}">
      <dsp:nvSpPr>
        <dsp:cNvPr id="0" name=""/>
        <dsp:cNvSpPr/>
      </dsp:nvSpPr>
      <dsp:spPr>
        <a:xfrm>
          <a:off x="2080128" y="0"/>
          <a:ext cx="1963572" cy="4286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effectLst/>
              <a:latin typeface="Century Gothic" pitchFamily="34" charset="0"/>
              <a:cs typeface="Times New Roman" pitchFamily="18" charset="0"/>
            </a:rPr>
            <a:t>Мониторинг полноты,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effectLst/>
              <a:latin typeface="Century Gothic" pitchFamily="34" charset="0"/>
              <a:cs typeface="Times New Roman" pitchFamily="18" charset="0"/>
            </a:rPr>
            <a:t>достоверности и актуальности вносимой информации в РИС</a:t>
          </a:r>
          <a:endParaRPr lang="ru-RU" sz="1500" b="1" kern="1200" dirty="0">
            <a:effectLst/>
            <a:latin typeface="Century Gothic" pitchFamily="34" charset="0"/>
            <a:cs typeface="Times New Roman" pitchFamily="18" charset="0"/>
          </a:endParaRPr>
        </a:p>
      </dsp:txBody>
      <dsp:txXfrm>
        <a:off x="2080128" y="1714512"/>
        <a:ext cx="1963572" cy="1714512"/>
      </dsp:txXfrm>
    </dsp:sp>
    <dsp:sp modelId="{9C581722-73AF-4AE0-8EF6-0BD37EDF1228}">
      <dsp:nvSpPr>
        <dsp:cNvPr id="0" name=""/>
        <dsp:cNvSpPr/>
      </dsp:nvSpPr>
      <dsp:spPr>
        <a:xfrm>
          <a:off x="2348249" y="257176"/>
          <a:ext cx="1427331" cy="142733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3F3811-D5FB-4ED1-8234-7FDD826F3E41}">
      <dsp:nvSpPr>
        <dsp:cNvPr id="0" name=""/>
        <dsp:cNvSpPr/>
      </dsp:nvSpPr>
      <dsp:spPr>
        <a:xfrm>
          <a:off x="4102608" y="0"/>
          <a:ext cx="1516172" cy="4286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Century Gothic" pitchFamily="34" charset="0"/>
              <a:cs typeface="Times New Roman" pitchFamily="18" charset="0"/>
            </a:rPr>
            <a:t>Подготовка ППЭ к </a:t>
          </a:r>
          <a:r>
            <a:rPr lang="ru-RU" sz="1550" b="1" kern="1200" dirty="0" smtClean="0">
              <a:effectLst/>
              <a:latin typeface="Century Gothic" pitchFamily="34" charset="0"/>
              <a:cs typeface="Times New Roman" pitchFamily="18" charset="0"/>
            </a:rPr>
            <a:t>проведению</a:t>
          </a:r>
          <a:r>
            <a:rPr lang="ru-RU" sz="1600" b="1" kern="1200" dirty="0" smtClean="0">
              <a:effectLst/>
              <a:latin typeface="Century Gothic" pitchFamily="34" charset="0"/>
              <a:cs typeface="Times New Roman" pitchFamily="18" charset="0"/>
            </a:rPr>
            <a:t> ГИА</a:t>
          </a:r>
          <a:endParaRPr lang="ru-RU" sz="1600" b="1" kern="1200" dirty="0">
            <a:effectLst/>
            <a:latin typeface="Century Gothic" pitchFamily="34" charset="0"/>
            <a:cs typeface="Times New Roman" pitchFamily="18" charset="0"/>
          </a:endParaRPr>
        </a:p>
      </dsp:txBody>
      <dsp:txXfrm>
        <a:off x="4102608" y="1714512"/>
        <a:ext cx="1516172" cy="1714512"/>
      </dsp:txXfrm>
    </dsp:sp>
    <dsp:sp modelId="{C43052CD-4D10-4BC8-965D-D2CE0DC9701D}">
      <dsp:nvSpPr>
        <dsp:cNvPr id="0" name=""/>
        <dsp:cNvSpPr/>
      </dsp:nvSpPr>
      <dsp:spPr>
        <a:xfrm>
          <a:off x="4147028" y="257176"/>
          <a:ext cx="1427331" cy="142733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673957-34BD-4CD8-B3B9-21BF68BBE767}">
      <dsp:nvSpPr>
        <dsp:cNvPr id="0" name=""/>
        <dsp:cNvSpPr/>
      </dsp:nvSpPr>
      <dsp:spPr>
        <a:xfrm>
          <a:off x="5677687" y="0"/>
          <a:ext cx="1653857" cy="4286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baseline="0" dirty="0" smtClean="0">
              <a:latin typeface="Century Gothic" pitchFamily="34" charset="0"/>
            </a:rPr>
            <a:t>Формирование</a:t>
          </a:r>
          <a:r>
            <a:rPr lang="ru-RU" sz="1500" b="1" kern="1200" baseline="0" dirty="0" smtClean="0">
              <a:latin typeface="Century Gothic" pitchFamily="34" charset="0"/>
            </a:rPr>
            <a:t> базы данных участников ГИА с ОВЗ</a:t>
          </a:r>
          <a:endParaRPr lang="ru-RU" sz="1500" b="1" kern="1200" dirty="0">
            <a:effectLst/>
            <a:latin typeface="Century Gothic" pitchFamily="34" charset="0"/>
            <a:cs typeface="Times New Roman" pitchFamily="18" charset="0"/>
          </a:endParaRPr>
        </a:p>
      </dsp:txBody>
      <dsp:txXfrm>
        <a:off x="5677687" y="1714512"/>
        <a:ext cx="1653857" cy="1714512"/>
      </dsp:txXfrm>
    </dsp:sp>
    <dsp:sp modelId="{922E4703-A7FD-48BC-A6C4-FED2EC4E1AB1}">
      <dsp:nvSpPr>
        <dsp:cNvPr id="0" name=""/>
        <dsp:cNvSpPr/>
      </dsp:nvSpPr>
      <dsp:spPr>
        <a:xfrm>
          <a:off x="5790950" y="257176"/>
          <a:ext cx="1427331" cy="142733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E66ACD-63A4-4D7B-8858-D541DA147AB1}">
      <dsp:nvSpPr>
        <dsp:cNvPr id="0" name=""/>
        <dsp:cNvSpPr/>
      </dsp:nvSpPr>
      <dsp:spPr>
        <a:xfrm>
          <a:off x="7388586" y="0"/>
          <a:ext cx="1695897" cy="4286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/>
              <a:latin typeface="Century Gothic" pitchFamily="34" charset="0"/>
              <a:cs typeface="Times New Roman" pitchFamily="18" charset="0"/>
            </a:rPr>
            <a:t>Формирование временных коллективов для проведения ГИА</a:t>
          </a:r>
          <a:endParaRPr lang="ru-RU" sz="1500" b="1" kern="1200" dirty="0">
            <a:effectLst/>
            <a:latin typeface="Century Gothic" pitchFamily="34" charset="0"/>
            <a:cs typeface="Times New Roman" pitchFamily="18" charset="0"/>
          </a:endParaRPr>
        </a:p>
      </dsp:txBody>
      <dsp:txXfrm>
        <a:off x="7388586" y="1714512"/>
        <a:ext cx="1695897" cy="1714512"/>
      </dsp:txXfrm>
    </dsp:sp>
    <dsp:sp modelId="{0FBA12E0-CDC7-4D41-A7C8-E09247F9CF52}">
      <dsp:nvSpPr>
        <dsp:cNvPr id="0" name=""/>
        <dsp:cNvSpPr/>
      </dsp:nvSpPr>
      <dsp:spPr>
        <a:xfrm>
          <a:off x="7524735" y="257176"/>
          <a:ext cx="1427331" cy="14273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363FEB-CF02-49FA-B4C1-62341E5278C6}">
      <dsp:nvSpPr>
        <dsp:cNvPr id="0" name=""/>
        <dsp:cNvSpPr/>
      </dsp:nvSpPr>
      <dsp:spPr>
        <a:xfrm>
          <a:off x="423392" y="3597339"/>
          <a:ext cx="8307848" cy="642942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11FA7-9AC1-4554-A870-66D6334D3E1E}">
      <dsp:nvSpPr>
        <dsp:cNvPr id="0" name=""/>
        <dsp:cNvSpPr/>
      </dsp:nvSpPr>
      <dsp:spPr>
        <a:xfrm>
          <a:off x="0" y="-230033"/>
          <a:ext cx="8750205" cy="27860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B7AD5-4B91-4AA5-8A7D-A6D46D0DC75B}">
      <dsp:nvSpPr>
        <dsp:cNvPr id="0" name=""/>
        <dsp:cNvSpPr/>
      </dsp:nvSpPr>
      <dsp:spPr>
        <a:xfrm>
          <a:off x="262506" y="92599"/>
          <a:ext cx="2570372" cy="2278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F28F9-6168-4655-AB1E-8A3A0E4A789D}">
      <dsp:nvSpPr>
        <dsp:cNvPr id="0" name=""/>
        <dsp:cNvSpPr/>
      </dsp:nvSpPr>
      <dsp:spPr>
        <a:xfrm rot="10800000">
          <a:off x="262506" y="2233413"/>
          <a:ext cx="2570372" cy="2448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entury Gothic" pitchFamily="34" charset="0"/>
            </a:rPr>
            <a:t>Жесткий отбор специалистов для проведения ГИА в соответствии с установленными требованиями</a:t>
          </a:r>
          <a:endParaRPr lang="ru-RU" sz="1900" b="1" kern="1200" dirty="0">
            <a:latin typeface="Century Gothic" pitchFamily="34" charset="0"/>
          </a:endParaRPr>
        </a:p>
      </dsp:txBody>
      <dsp:txXfrm rot="10800000">
        <a:off x="337808" y="2233413"/>
        <a:ext cx="2419768" cy="2373273"/>
      </dsp:txXfrm>
    </dsp:sp>
    <dsp:sp modelId="{B3C77A56-1721-4FC4-82F5-215742AB54C7}">
      <dsp:nvSpPr>
        <dsp:cNvPr id="0" name=""/>
        <dsp:cNvSpPr/>
      </dsp:nvSpPr>
      <dsp:spPr>
        <a:xfrm>
          <a:off x="3089916" y="92599"/>
          <a:ext cx="2570372" cy="2278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7FE89-E0D0-4BF1-A063-9C33BBA2027A}">
      <dsp:nvSpPr>
        <dsp:cNvPr id="0" name=""/>
        <dsp:cNvSpPr/>
      </dsp:nvSpPr>
      <dsp:spPr>
        <a:xfrm rot="10800000">
          <a:off x="3089916" y="2233413"/>
          <a:ext cx="2570372" cy="2448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Организация </a:t>
          </a:r>
          <a:r>
            <a:rPr lang="ru-RU" sz="1600" b="1" kern="1200" dirty="0" smtClean="0">
              <a:latin typeface="Century Gothic" pitchFamily="34" charset="0"/>
            </a:rPr>
            <a:t>профессиональной </a:t>
          </a:r>
          <a:r>
            <a:rPr lang="ru-RU" sz="1800" b="1" kern="1200" dirty="0" smtClean="0">
              <a:latin typeface="Century Gothic" pitchFamily="34" charset="0"/>
            </a:rPr>
            <a:t>подготовки и переподготовки работников ППЭ</a:t>
          </a:r>
          <a:endParaRPr lang="ru-RU" sz="1800" b="1" kern="1200" dirty="0">
            <a:latin typeface="Century Gothic" pitchFamily="34" charset="0"/>
          </a:endParaRPr>
        </a:p>
      </dsp:txBody>
      <dsp:txXfrm rot="10800000">
        <a:off x="3165218" y="2233413"/>
        <a:ext cx="2419768" cy="2373273"/>
      </dsp:txXfrm>
    </dsp:sp>
    <dsp:sp modelId="{2AC9FB87-A18C-4D50-80DA-0097BB61B65B}">
      <dsp:nvSpPr>
        <dsp:cNvPr id="0" name=""/>
        <dsp:cNvSpPr/>
      </dsp:nvSpPr>
      <dsp:spPr>
        <a:xfrm>
          <a:off x="5917326" y="92599"/>
          <a:ext cx="2570372" cy="2278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F5940-56A6-4866-B619-EA9E966AB9D0}">
      <dsp:nvSpPr>
        <dsp:cNvPr id="0" name=""/>
        <dsp:cNvSpPr/>
      </dsp:nvSpPr>
      <dsp:spPr>
        <a:xfrm rot="10800000">
          <a:off x="5917326" y="2233413"/>
          <a:ext cx="2570372" cy="244857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entury Gothic" pitchFamily="34" charset="0"/>
            </a:rPr>
            <a:t>Стимулирование деятельности работников ППЭ</a:t>
          </a:r>
          <a:endParaRPr lang="ru-RU" sz="1900" b="1" kern="1200" dirty="0">
            <a:latin typeface="Century Gothic" pitchFamily="34" charset="0"/>
          </a:endParaRPr>
        </a:p>
      </dsp:txBody>
      <dsp:txXfrm rot="10800000">
        <a:off x="5992628" y="2233413"/>
        <a:ext cx="2419768" cy="2373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BE55-1B35-4FE5-85FD-9E8A204A6C6C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05F3-4CED-4C9F-AA55-79779827C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6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5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F2EDC-F536-4684-96BA-0C1C42A6DD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73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8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20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15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4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52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83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1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59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77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B16CB7-428C-484F-8B8C-742AD9E58937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9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9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1219170">
              <a:defRPr/>
            </a:pPr>
            <a:r>
              <a:rPr lang="ru-RU" sz="1200" b="1" kern="0" baseline="0" dirty="0" smtClean="0">
                <a:solidFill>
                  <a:srgbClr val="2E3192"/>
                </a:solidFill>
                <a:latin typeface="Cambria" pitchFamily="18" charset="0"/>
              </a:rPr>
              <a:t>          </a:t>
            </a:r>
            <a:endParaRPr lang="ru-RU" sz="1200" kern="0" dirty="0" smtClean="0">
              <a:solidFill>
                <a:srgbClr val="2E3192"/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0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8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5F3-4CED-4C9F-AA55-79779827C8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6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B530-3A3E-41C5-8372-5F5742ACD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37C1-CFA5-42C6-8D4A-55BDF6F61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A0C6-A97D-485E-B1D6-412501CB5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2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7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60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9FD5-EAD6-4B05-85D2-812E752D2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28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9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3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8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F30A-EB8F-4394-B688-A9B31899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5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8BBE-ED7E-42F0-8351-4B61FC226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8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E060-BD31-4050-9C89-618BB980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5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6F6B-1B3D-4498-BF18-E0A06B952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D8EE-F92D-4BCC-AFF8-21CF2F2F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5C5F-C922-4AE6-85B5-F41C8AEAD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6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A3862-197C-492B-8830-8B4F1DC28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1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34DCCA-331A-4862-A1D1-EAE031998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gif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donstu.ru/pravila_priema.pdf" TargetMode="External"/><Relationship Id="rId3" Type="http://schemas.openxmlformats.org/officeDocument/2006/relationships/hyperlink" Target="http://pk.rostgmu.ru/wp-content/uploads/2014/06/%D0%BF%D1%80%D0%B0%D0%B2%D0%B8%D0%BB%D0%B0-%D0%BF%D1%80%D0%B8%D0%B5%D0%BC%D0%B0-16.11-%D0%B4%D0%BB%D1%8F-%D1%81%D0%B0%D0%B9%D1%82%D0%B0.pdf" TargetMode="External"/><Relationship Id="rId7" Type="http://schemas.openxmlformats.org/officeDocument/2006/relationships/hyperlink" Target="http://rsue.ru/abiturien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ongau.ru/postuplenie/Priemnaya_kampaniya_2016/" TargetMode="External"/><Relationship Id="rId5" Type="http://schemas.openxmlformats.org/officeDocument/2006/relationships/hyperlink" Target="http://abit.rgups.ru/upload/files/Pravila_priema_rgups_13.11.2015.pdf" TargetMode="External"/><Relationship Id="rId4" Type="http://schemas.openxmlformats.org/officeDocument/2006/relationships/hyperlink" Target="http://sfedu.ru/00_main_2010/main_context.shtml?abitur/abit14" TargetMode="External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iiem.ru/abiturientam" TargetMode="External"/><Relationship Id="rId3" Type="http://schemas.openxmlformats.org/officeDocument/2006/relationships/hyperlink" Target="http://www.rostcons.ru/entrant.html" TargetMode="External"/><Relationship Id="rId7" Type="http://schemas.openxmlformats.org/officeDocument/2006/relationships/hyperlink" Target="http://www.rizp.ru/category/Abiturientam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riu.ranepa.ru/incoming/admission/admission-rules.html" TargetMode="External"/><Relationship Id="rId11" Type="http://schemas.openxmlformats.org/officeDocument/2006/relationships/image" Target="../media/image54.png"/><Relationship Id="rId5" Type="http://schemas.openxmlformats.org/officeDocument/2006/relationships/hyperlink" Target="http://abiturient.npi-tu.ru/index.php?id=23" TargetMode="External"/><Relationship Id="rId10" Type="http://schemas.openxmlformats.org/officeDocument/2006/relationships/hyperlink" Target="http://www.iubip.ru/site_page/item/id/371/" TargetMode="External"/><Relationship Id="rId4" Type="http://schemas.openxmlformats.org/officeDocument/2006/relationships/hyperlink" Target="http://www.rgsu.ru/abiturients/docs.php" TargetMode="External"/><Relationship Id="rId9" Type="http://schemas.openxmlformats.org/officeDocument/2006/relationships/hyperlink" Target="http://www.tmei.ru/abiturient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928670"/>
            <a:ext cx="85265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ln w="1905">
                  <a:solidFill>
                    <a:srgbClr val="743A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Нормативные и процедурные особенности </a:t>
            </a:r>
            <a:r>
              <a:rPr kumimoji="0" lang="ru-RU" sz="3200" b="1" i="0" u="none" strike="noStrike" kern="0" normalizeH="0" baseline="0" noProof="0" dirty="0" smtClean="0">
                <a:ln w="1905">
                  <a:solidFill>
                    <a:srgbClr val="743A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проведения государственной итоговой аттестации </a:t>
            </a:r>
            <a:r>
              <a:rPr lang="ru-RU" sz="3200" b="1" kern="0" dirty="0" smtClean="0">
                <a:ln w="1905">
                  <a:solidFill>
                    <a:srgbClr val="743A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по образовательным программам основного общего и среднего общего образования </a:t>
            </a:r>
            <a:r>
              <a:rPr kumimoji="0" lang="ru-RU" sz="3200" b="1" i="0" u="none" strike="noStrike" kern="0" normalizeH="0" baseline="0" noProof="0" dirty="0" smtClean="0">
                <a:ln w="1905">
                  <a:solidFill>
                    <a:srgbClr val="743A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в 2015-2016 учебном</a:t>
            </a:r>
            <a:r>
              <a:rPr lang="ru-RU" sz="3200" b="1" kern="0" dirty="0">
                <a:ln w="1905">
                  <a:solidFill>
                    <a:srgbClr val="743A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>
                  <a:solidFill>
                    <a:srgbClr val="743A0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году </a:t>
            </a:r>
            <a:endParaRPr kumimoji="0" lang="ru-RU" sz="3200" b="1" i="0" u="none" strike="noStrike" kern="0" normalizeH="0" baseline="0" noProof="0" dirty="0">
              <a:ln w="1905">
                <a:solidFill>
                  <a:srgbClr val="743A00"/>
                </a:solidFill>
              </a:ln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714884"/>
            <a:ext cx="8005718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2E3192"/>
                </a:solidFill>
                <a:latin typeface="Century Gothic" pitchFamily="34" charset="0"/>
              </a:rPr>
              <a:t>Балина</a:t>
            </a:r>
            <a:r>
              <a:rPr lang="ru-RU" sz="1600" b="1" dirty="0" smtClean="0">
                <a:solidFill>
                  <a:srgbClr val="2E3192"/>
                </a:solidFill>
                <a:latin typeface="Century Gothic" pitchFamily="34" charset="0"/>
              </a:rPr>
              <a:t> Лариса Валентиновна,</a:t>
            </a:r>
            <a:endParaRPr lang="ru-RU" sz="1600" dirty="0">
              <a:solidFill>
                <a:srgbClr val="2E3192"/>
              </a:solidFill>
              <a:latin typeface="Century Gothic" pitchFamily="34" charset="0"/>
            </a:endParaRPr>
          </a:p>
          <a:p>
            <a:pPr algn="ctr"/>
            <a:r>
              <a:rPr lang="ru-RU" sz="1600" dirty="0" smtClean="0">
                <a:solidFill>
                  <a:srgbClr val="2E3192"/>
                </a:solidFill>
                <a:latin typeface="Century Gothic" pitchFamily="34" charset="0"/>
              </a:rPr>
              <a:t>министр общего и профессионального образования Ростовской области</a:t>
            </a:r>
            <a:endParaRPr lang="ru-RU" sz="1600" dirty="0">
              <a:solidFill>
                <a:srgbClr val="2E3192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6000768"/>
            <a:ext cx="1731564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26 ноября 2015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53" y="116642"/>
            <a:ext cx="8712967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Направления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и формы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информационно-разъяснительной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071546"/>
            <a:ext cx="407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Пробный экзамен</a:t>
            </a:r>
          </a:p>
          <a:p>
            <a:pPr algn="ctr"/>
            <a:r>
              <a:rPr lang="ru-RU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(октябрь-декабрь, март-апрель)</a:t>
            </a:r>
            <a:endParaRPr lang="ru-RU" b="1" dirty="0">
              <a:ln w="19050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C:\Users\Царь\Desktop\1434000052_qCFawcZXRu_21622_x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2"/>
            <a:ext cx="3355846" cy="22384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Царь\Desktop\9338e6d848c9af7c4aee632ea0255e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857488" cy="21056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C:\Users\Царь\Desktop\3836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2447315" cy="15716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7" name="Picture 5" descr="C:\Users\Царь\Desktop\1428416910_dsc06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714488"/>
            <a:ext cx="2952772" cy="22145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8" name="Picture 6" descr="C:\Users\Царь\Desktop\kgs2kf8fow06-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143380"/>
            <a:ext cx="3291120" cy="219122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9" name="Picture 7" descr="C:\Users\Царь\Desktop\img-20130527120327-4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4214818"/>
            <a:ext cx="3773110" cy="212569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182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0468" y="924747"/>
            <a:ext cx="24482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Выпускники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текущего года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(в т.ч. </a:t>
            </a:r>
            <a:r>
              <a:rPr lang="ru-RU" sz="1600" b="1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</a:t>
            </a:r>
            <a:r>
              <a:rPr lang="ru-RU" sz="16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кстернат)</a:t>
            </a:r>
            <a:endParaRPr lang="ru-RU" sz="1600" b="1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1027" name="Picture 3" descr="Q:\сектор мониторинга и оценки качества образования\Кадач Т.Г\Мои документы\Флэшка\Фото\ЕГЭ\Для презентаций\pic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" y="671029"/>
            <a:ext cx="1748319" cy="13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1604" y="2071678"/>
            <a:ext cx="18887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Выпускники </a:t>
            </a:r>
          </a:p>
          <a:p>
            <a:pPr algn="ctr"/>
            <a:r>
              <a:rPr lang="ru-RU" sz="1600" b="1" dirty="0">
                <a:ln w="1905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п</a:t>
            </a:r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рошлых лет</a:t>
            </a:r>
            <a:endParaRPr lang="ru-RU" sz="1600" b="1" dirty="0">
              <a:ln w="1905">
                <a:solidFill>
                  <a:schemeClr val="accent6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210" y="2172230"/>
            <a:ext cx="269498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меющие аттестат о среднем общем образовании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906" y="2626526"/>
            <a:ext cx="26892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меющие диплом о среднем профессиональном образовании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5210" y="3068767"/>
            <a:ext cx="268928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меющие среднее общее образование, полученное в иностранных организациях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5" name="Прямая со стрелкой 14"/>
          <p:cNvCxnSpPr>
            <a:stCxn id="10" idx="3"/>
            <a:endCxn id="11" idx="1"/>
          </p:cNvCxnSpPr>
          <p:nvPr/>
        </p:nvCxnSpPr>
        <p:spPr>
          <a:xfrm>
            <a:off x="3460347" y="2364066"/>
            <a:ext cx="144863" cy="2360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3"/>
            <a:endCxn id="12" idx="1"/>
          </p:cNvCxnSpPr>
          <p:nvPr/>
        </p:nvCxnSpPr>
        <p:spPr>
          <a:xfrm>
            <a:off x="3460347" y="2364066"/>
            <a:ext cx="150559" cy="477904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3"/>
            <a:endCxn id="13" idx="1"/>
          </p:cNvCxnSpPr>
          <p:nvPr/>
        </p:nvCxnSpPr>
        <p:spPr>
          <a:xfrm>
            <a:off x="3460347" y="2364066"/>
            <a:ext cx="144863" cy="1004783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Q:\сектор мониторинга и оценки качества образования\Кадач Т.Г\Мои документы\Флэшка\Фото\ЕГЭ\Для презентаций\1399839705_girlboo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3" y="2289452"/>
            <a:ext cx="1502158" cy="13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897831" y="2676354"/>
            <a:ext cx="224617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*орган местного самоуправления по месту регистрации (временной регистрации) заявителя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17390" y="4115391"/>
            <a:ext cx="27327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Обучающиеся в образовательных организациях среднего профессионального образования</a:t>
            </a:r>
            <a:endParaRPr lang="ru-RU" sz="16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879994" y="4192336"/>
            <a:ext cx="226774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*орган местного самоуправления по месту нахождения образовательной организации СПО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57356" y="2643182"/>
            <a:ext cx="1522178" cy="1492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3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Обучающиеся, </a:t>
            </a:r>
          </a:p>
          <a:p>
            <a:pPr algn="ctr"/>
            <a:r>
              <a:rPr lang="ru-RU" sz="13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получающие среднее общее образование в иностранных ОО</a:t>
            </a:r>
            <a:endParaRPr lang="ru-RU" sz="13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118" name="Picture 6" descr="Q:\сектор мониторинга и оценки качества образования\Кадач Т.Г\Мои документы\Флэшка\Фото\ЕГЭ\Для презентаций\выпускник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7" y="3933616"/>
            <a:ext cx="1252102" cy="16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8" descr="Q:\сектор мониторинга и оценки качества образования\Кадач Т.Г\Мои документы\Флэшка\Фото\ЕГЭ\Для презентаций\school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86" y="917677"/>
            <a:ext cx="1031126" cy="9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69685" y="863194"/>
            <a:ext cx="226774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*образовательная организация по месту обучения заявителя (прохождения ГИА)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23" name="Штриховая стрелка вправо 122"/>
          <p:cNvSpPr/>
          <p:nvPr/>
        </p:nvSpPr>
        <p:spPr>
          <a:xfrm>
            <a:off x="4405608" y="765913"/>
            <a:ext cx="1508653" cy="1148659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7000">
                <a:srgbClr val="FF7A00"/>
              </a:gs>
              <a:gs pos="75000">
                <a:srgbClr val="FF0300">
                  <a:alpha val="58000"/>
                </a:srgbClr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5D5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Штриховая стрелка вправо 155"/>
          <p:cNvSpPr/>
          <p:nvPr/>
        </p:nvSpPr>
        <p:spPr>
          <a:xfrm>
            <a:off x="6276095" y="2344309"/>
            <a:ext cx="884542" cy="1148659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7000">
                <a:srgbClr val="FF7A00"/>
              </a:gs>
              <a:gs pos="75000">
                <a:srgbClr val="FF0300">
                  <a:alpha val="58000"/>
                </a:srgbClr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5D5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Picture 9" descr="Q:\сектор мониторинга и оценки качества образования\Кадач Т.Г\Мои документы\Флэшка\Фото\ЕГЭ\Для презентаций\фла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72" y="2027563"/>
            <a:ext cx="956480" cy="7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Штриховая стрелка вправо 157"/>
          <p:cNvSpPr/>
          <p:nvPr/>
        </p:nvSpPr>
        <p:spPr>
          <a:xfrm>
            <a:off x="4405603" y="4202777"/>
            <a:ext cx="1710088" cy="1148659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7000">
                <a:srgbClr val="FF7A00"/>
              </a:gs>
              <a:gs pos="75000">
                <a:srgbClr val="FF0300">
                  <a:alpha val="58000"/>
                </a:srgbClr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5D5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5" name="Picture 10" descr="Q:\сектор мониторинга и оценки качества образования\Кадач Т.Г\Мои документы\Флэшка\Фото\ЕГЭ\Для презентаций\Логотип М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90" y="4286058"/>
            <a:ext cx="884542" cy="98210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52569" y="21296"/>
            <a:ext cx="806489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Информационно-разъяснительная  работа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( Места регистрации заявлений на участие в ГИА 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4985" y="5845273"/>
            <a:ext cx="174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Документы:</a:t>
            </a:r>
            <a:endParaRPr kumimoji="0" lang="ru-RU" sz="20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  <p:sp useBgFill="1">
        <p:nvSpPr>
          <p:cNvPr id="59" name="Скругленный прямоугольник 58"/>
          <p:cNvSpPr/>
          <p:nvPr/>
        </p:nvSpPr>
        <p:spPr>
          <a:xfrm>
            <a:off x="1853140" y="5888953"/>
            <a:ext cx="1082675" cy="3127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Паспорт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 useBgFill="1">
        <p:nvSpPr>
          <p:cNvPr id="60" name="Скругленный прямоугольник 59"/>
          <p:cNvSpPr/>
          <p:nvPr/>
        </p:nvSpPr>
        <p:spPr>
          <a:xfrm>
            <a:off x="3015724" y="5888952"/>
            <a:ext cx="1124233" cy="33122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Аттестат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 useBgFill="1">
        <p:nvSpPr>
          <p:cNvPr id="61" name="Скругленный прямоугольник 60"/>
          <p:cNvSpPr/>
          <p:nvPr/>
        </p:nvSpPr>
        <p:spPr>
          <a:xfrm>
            <a:off x="4211959" y="5888955"/>
            <a:ext cx="946127" cy="33122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Диплом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 useBgFill="1">
        <p:nvSpPr>
          <p:cNvPr id="62" name="Скругленный прямоугольник 61"/>
          <p:cNvSpPr/>
          <p:nvPr/>
        </p:nvSpPr>
        <p:spPr>
          <a:xfrm>
            <a:off x="5230424" y="5888956"/>
            <a:ext cx="1800970" cy="33122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Справка из СПО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 useBgFill="1">
        <p:nvSpPr>
          <p:cNvPr id="63" name="Скругленный прямоугольник 62"/>
          <p:cNvSpPr/>
          <p:nvPr/>
        </p:nvSpPr>
        <p:spPr>
          <a:xfrm>
            <a:off x="7082515" y="5705529"/>
            <a:ext cx="1953987" cy="59957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2D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Заключение ПМПК</a:t>
            </a:r>
            <a:r>
              <a:rPr lang="ru-RU" sz="12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Справка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об инвалидности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9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Информационно-разъяснительная работа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Формы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прохождения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 </a:t>
            </a: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ГИА</a:t>
            </a:r>
            <a:endParaRPr kumimoji="0" lang="ru-RU" altLang="ru-RU" sz="28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113" y="3791686"/>
            <a:ext cx="1569977" cy="338554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Устно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110" y="3334270"/>
            <a:ext cx="1569978" cy="338554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Письменно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316969" y="2911571"/>
            <a:ext cx="2808312" cy="1512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диный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осударственный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Э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кзамен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021883" y="2916741"/>
            <a:ext cx="2777880" cy="15121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Г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осударственный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ыпускной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Э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кзамен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3"/>
          <p:cNvCxnSpPr>
            <a:stCxn id="9" idx="3"/>
            <a:endCxn id="8" idx="1"/>
          </p:cNvCxnSpPr>
          <p:nvPr/>
        </p:nvCxnSpPr>
        <p:spPr>
          <a:xfrm flipV="1">
            <a:off x="3125281" y="3503547"/>
            <a:ext cx="668829" cy="164108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Прямая соединительная линия 13"/>
          <p:cNvCxnSpPr>
            <a:stCxn id="9" idx="3"/>
            <a:endCxn id="7" idx="1"/>
          </p:cNvCxnSpPr>
          <p:nvPr/>
        </p:nvCxnSpPr>
        <p:spPr>
          <a:xfrm>
            <a:off x="3125281" y="3667655"/>
            <a:ext cx="668832" cy="293308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единительная линия 13"/>
          <p:cNvCxnSpPr>
            <a:stCxn id="10" idx="1"/>
            <a:endCxn id="8" idx="3"/>
          </p:cNvCxnSpPr>
          <p:nvPr/>
        </p:nvCxnSpPr>
        <p:spPr>
          <a:xfrm rot="10800000">
            <a:off x="5364089" y="3503547"/>
            <a:ext cx="657795" cy="169278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Прямая соединительная линия 13"/>
          <p:cNvCxnSpPr>
            <a:stCxn id="10" idx="1"/>
            <a:endCxn id="7" idx="3"/>
          </p:cNvCxnSpPr>
          <p:nvPr/>
        </p:nvCxnSpPr>
        <p:spPr>
          <a:xfrm rot="10800000" flipV="1">
            <a:off x="5364091" y="3672825"/>
            <a:ext cx="657793" cy="288138"/>
          </a:xfrm>
          <a:prstGeom prst="straightConnector1">
            <a:avLst/>
          </a:prstGeom>
          <a:noFill/>
          <a:ln w="19050" cap="flat" cmpd="sng" algn="ctr">
            <a:solidFill>
              <a:srgbClr val="F79646">
                <a:lumMod val="75000"/>
              </a:srgbClr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6387" name="Picture 3" descr="Q:\сектор мониторинга и оценки качества образования\Кадач Т.Г\Мои документы\Флэшка\Фото\ЕГЭ\ЕГЭ\Для презентаций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9" y="1070739"/>
            <a:ext cx="2766472" cy="2010172"/>
          </a:xfrm>
          <a:prstGeom prst="ellipse">
            <a:avLst/>
          </a:prstGeom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Q:\сектор мониторинга и оценки качества образования\Кадач Т.Г\Мои документы\Флэшка\Фото\ЕГЭ\ЕГЭ\Для презентаций\ГВ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27" y="1070739"/>
            <a:ext cx="2746407" cy="2010172"/>
          </a:xfrm>
          <a:prstGeom prst="ellipse">
            <a:avLst/>
          </a:prstGeom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0" name="TextBox 79"/>
          <p:cNvSpPr txBox="1"/>
          <p:nvPr/>
        </p:nvSpPr>
        <p:spPr>
          <a:xfrm>
            <a:off x="5076056" y="4979362"/>
            <a:ext cx="3816424" cy="30777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в образовательную организацию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07504" y="4980916"/>
            <a:ext cx="2491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srgbClr val="7A31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Готовый пакет документов предоставляется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7A3100"/>
                </a:solidFill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2598848" y="4863651"/>
            <a:ext cx="2031912" cy="539188"/>
          </a:xfrm>
          <a:prstGeom prst="roundRect">
            <a:avLst/>
          </a:prstGeom>
          <a:solidFill>
            <a:srgbClr val="FFC000"/>
          </a:solidFill>
          <a:ln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выпускниками текущего года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598849" y="5581763"/>
            <a:ext cx="2031912" cy="539188"/>
          </a:xfrm>
          <a:prstGeom prst="roundRect">
            <a:avLst/>
          </a:prstGeom>
          <a:solidFill>
            <a:srgbClr val="FFC000"/>
          </a:solidFill>
          <a:ln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</a:t>
            </a:r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ыпускниками прошлых лет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 useBgFill="1">
        <p:nvSpPr>
          <p:cNvPr id="112" name="TextBox 111"/>
          <p:cNvSpPr txBox="1"/>
          <p:nvPr/>
        </p:nvSpPr>
        <p:spPr>
          <a:xfrm>
            <a:off x="5076056" y="5482024"/>
            <a:ext cx="3816424" cy="73866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в орган местного самоуправления по месту регистрации или временной регистрации</a:t>
            </a:r>
          </a:p>
        </p:txBody>
      </p:sp>
      <p:cxnSp>
        <p:nvCxnSpPr>
          <p:cNvPr id="113" name="Прямая соединительная линия 13"/>
          <p:cNvCxnSpPr>
            <a:endCxn id="80" idx="1"/>
          </p:cNvCxnSpPr>
          <p:nvPr/>
        </p:nvCxnSpPr>
        <p:spPr>
          <a:xfrm>
            <a:off x="4630762" y="5133250"/>
            <a:ext cx="445294" cy="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3"/>
          <p:cNvCxnSpPr>
            <a:stCxn id="111" idx="3"/>
            <a:endCxn id="112" idx="1"/>
          </p:cNvCxnSpPr>
          <p:nvPr/>
        </p:nvCxnSpPr>
        <p:spPr>
          <a:xfrm flipV="1">
            <a:off x="4630761" y="5851356"/>
            <a:ext cx="445295" cy="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357166"/>
            <a:ext cx="5325058" cy="150015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Информационно-разъяснительная  работа</a:t>
            </a:r>
            <a:b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ru-RU" sz="24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(официальные сайты ОО ВПО)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214554"/>
          <a:ext cx="8715437" cy="41148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81144"/>
                <a:gridCol w="5219582"/>
                <a:gridCol w="3214711"/>
              </a:tblGrid>
              <a:tr h="519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№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Наименование образовательной организации высшего образования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b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Электронные 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ссылки,</a:t>
                      </a:r>
                      <a:r>
                        <a:rPr lang="ru-RU" sz="1200" b="1" baseline="0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на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которых расположены правила приема </a:t>
                      </a:r>
                      <a:r>
                        <a:rPr lang="ru-RU" sz="1200" b="1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на 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2016/17 учебный год</a:t>
                      </a:r>
                      <a:endParaRPr lang="ru-RU" sz="1200" b="1" dirty="0">
                        <a:solidFill>
                          <a:srgbClr val="FFFF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>
                    <a:solidFill>
                      <a:srgbClr val="000066"/>
                    </a:solidFill>
                  </a:tcPr>
                </a:tc>
              </a:tr>
              <a:tr h="865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1.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Государственное бюджетное образовательное учреждение высшего профессионального образования «Ростовский государственный медицинский университет»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latin typeface="Century Gothic" pitchFamily="34" charset="0"/>
                          <a:hlinkClick r:id="rId3"/>
                        </a:rPr>
                        <a:t>http://pk.rostgmu.ru/wp-content/uploads/2014/06/%D0%BF%D1%80%D0%B0%D0%B2%D0%B8%D0%BB%D0%B0-%D0%BF%D1%80%D0%B8%D0%B5%D0%BC%D0%B0-16.11-%D0%B4%D0%BB%D1%8F-%D1%81%D0%B0%D0%B9%D1%82%D0%B0.pdf</a:t>
                      </a:r>
                      <a:endParaRPr lang="ru-RU" sz="10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497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2.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Федеральное государственное автономное  образовательное учреждение высшего образования «Южный федеральный университет» 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latin typeface="Century Gothic" pitchFamily="34" charset="0"/>
                          <a:hlinkClick r:id="rId4"/>
                        </a:rPr>
                        <a:t>http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://</a:t>
                      </a:r>
                      <a:r>
                        <a:rPr lang="en-US" sz="1200" u="sng" dirty="0" err="1">
                          <a:latin typeface="Century Gothic" pitchFamily="34" charset="0"/>
                          <a:hlinkClick r:id="rId4"/>
                        </a:rPr>
                        <a:t>sfedu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latin typeface="Century Gothic" pitchFamily="34" charset="0"/>
                          <a:hlinkClick r:id="rId4"/>
                        </a:rPr>
                        <a:t>ru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/00_</a:t>
                      </a:r>
                      <a:r>
                        <a:rPr lang="en-US" sz="1200" u="sng" dirty="0">
                          <a:latin typeface="Century Gothic" pitchFamily="34" charset="0"/>
                          <a:hlinkClick r:id="rId4"/>
                        </a:rPr>
                        <a:t>main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_2010/</a:t>
                      </a:r>
                      <a:r>
                        <a:rPr lang="en-US" sz="1200" u="sng" dirty="0">
                          <a:latin typeface="Century Gothic" pitchFamily="34" charset="0"/>
                          <a:hlinkClick r:id="rId4"/>
                        </a:rPr>
                        <a:t>main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_</a:t>
                      </a:r>
                      <a:r>
                        <a:rPr lang="en-US" sz="1200" u="sng" dirty="0">
                          <a:latin typeface="Century Gothic" pitchFamily="34" charset="0"/>
                          <a:hlinkClick r:id="rId4"/>
                        </a:rPr>
                        <a:t>context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latin typeface="Century Gothic" pitchFamily="34" charset="0"/>
                          <a:hlinkClick r:id="rId4"/>
                        </a:rPr>
                        <a:t>shtml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?</a:t>
                      </a:r>
                      <a:r>
                        <a:rPr lang="en-US" sz="1200" u="sng" dirty="0" err="1">
                          <a:latin typeface="Century Gothic" pitchFamily="34" charset="0"/>
                          <a:hlinkClick r:id="rId4"/>
                        </a:rPr>
                        <a:t>abitur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/</a:t>
                      </a:r>
                      <a:r>
                        <a:rPr lang="en-US" sz="1200" u="sng" dirty="0" err="1">
                          <a:latin typeface="Century Gothic" pitchFamily="34" charset="0"/>
                          <a:hlinkClick r:id="rId4"/>
                        </a:rPr>
                        <a:t>abit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14#</a:t>
                      </a:r>
                      <a:r>
                        <a:rPr lang="en-US" sz="1200" u="sng" dirty="0">
                          <a:latin typeface="Century Gothic" pitchFamily="34" charset="0"/>
                          <a:hlinkClick r:id="rId4"/>
                        </a:rPr>
                        <a:t>s</a:t>
                      </a:r>
                      <a:r>
                        <a:rPr lang="ru-RU" sz="1200" u="sng" dirty="0">
                          <a:latin typeface="Century Gothic" pitchFamily="34" charset="0"/>
                          <a:hlinkClick r:id="rId4"/>
                        </a:rPr>
                        <a:t>3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11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3.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профессионального образования «Ростовский государственный университет путей сообщения»</a:t>
                      </a:r>
                      <a:endParaRPr lang="ru-RU" sz="11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>
                          <a:latin typeface="Century Gothic" pitchFamily="34" charset="0"/>
                          <a:hlinkClick r:id="rId5"/>
                        </a:rPr>
                        <a:t>http://abit.rgups.ru/upload/files/Pravila_priema_rgups_13.11.2015.pdf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11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4.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профессионального образования «Донской государственный аграрный университет»</a:t>
                      </a:r>
                      <a:endParaRPr lang="ru-RU" sz="11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entury Gothic" pitchFamily="34" charset="0"/>
                          <a:hlinkClick r:id="rId6"/>
                        </a:rPr>
                        <a:t>http://www.dongau.ru/postuplenie/Priemnaya_kampaniya_2016/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11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entury Gothic" pitchFamily="34" charset="0"/>
                        </a:rPr>
                        <a:t>5.</a:t>
                      </a:r>
                      <a:endParaRPr lang="ru-RU" sz="12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образования «Ростовский государственный экономический университет (РИНХ)»</a:t>
                      </a:r>
                      <a:endParaRPr lang="ru-RU" sz="11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entury Gothic" pitchFamily="34" charset="0"/>
                          <a:hlinkClick r:id="rId7"/>
                        </a:rPr>
                        <a:t>http://rsue.ru/abiturient.aspx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11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 Gothic" pitchFamily="34" charset="0"/>
                        </a:rPr>
                        <a:t>6.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профессионального образования «Донской государственный технический  университет»</a:t>
                      </a:r>
                      <a:endParaRPr lang="ru-RU" sz="115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Century Gothic" pitchFamily="34" charset="0"/>
                          <a:hlinkClick r:id="rId8"/>
                        </a:rPr>
                        <a:t>http://static.donstu.ru/pravila_priema.pdf</a:t>
                      </a:r>
                      <a:endParaRPr lang="ru-RU" sz="12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</a:tbl>
          </a:graphicData>
        </a:graphic>
      </p:graphicFrame>
      <p:pic>
        <p:nvPicPr>
          <p:cNvPr id="22529" name="Picture 1" descr="C:\Users\Царь\Desktop\Безымянный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42852"/>
            <a:ext cx="3278847" cy="2262994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2851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929586" cy="79690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Информационно-разъяснительная  работа</a:t>
            </a:r>
            <a:b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altLang="ru-RU" sz="24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(официальные сайты ОО ВПО)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857232"/>
          <a:ext cx="8643998" cy="54254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8840"/>
                <a:gridCol w="5579076"/>
                <a:gridCol w="2786082"/>
              </a:tblGrid>
              <a:tr h="578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№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Наименование образовательной организации высшего образования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Электронные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ссылки,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которых расположены правила приема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Century Gothic" pitchFamily="34" charset="0"/>
                        </a:rPr>
                        <a:t>2016/17 учебный год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>
                    <a:solidFill>
                      <a:srgbClr val="000066"/>
                    </a:solidFill>
                  </a:tcPr>
                </a:tc>
              </a:tr>
              <a:tr h="53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entury Gothic" pitchFamily="34" charset="0"/>
                        </a:rPr>
                        <a:t>7.</a:t>
                      </a:r>
                      <a:endParaRPr lang="ru-RU" sz="11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образования «Ростовская государственная консерватория (академия) имени С.В. Рахманинова»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Century Gothic" pitchFamily="34" charset="0"/>
                          <a:hlinkClick r:id="rId3"/>
                        </a:rPr>
                        <a:t>http://www.rostcons.ru/entrant.html</a:t>
                      </a:r>
                      <a:endParaRPr lang="ru-RU" sz="11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3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entury Gothic" pitchFamily="34" charset="0"/>
                        </a:rPr>
                        <a:t>8.</a:t>
                      </a:r>
                      <a:endParaRPr lang="ru-RU" sz="11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профессионального образования «Ростовский государственный строительный университет»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Century Gothic" pitchFamily="34" charset="0"/>
                          <a:hlinkClick r:id="rId4"/>
                        </a:rPr>
                        <a:t>http://www.rgsu.ru/abiturients/docs.php</a:t>
                      </a:r>
                      <a:endParaRPr lang="ru-RU" sz="11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718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entury Gothic" pitchFamily="34" charset="0"/>
                        </a:rPr>
                        <a:t>9.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Федеральное государственное бюджетное образовательное учреждение высшего профессионального образования «Южно-Российский государственный политехнический университет (</a:t>
                      </a:r>
                      <a:r>
                        <a:rPr lang="ru-RU" sz="1200" b="1" dirty="0" err="1">
                          <a:latin typeface="Century Gothic" pitchFamily="34" charset="0"/>
                        </a:rPr>
                        <a:t>Новочеркасский</a:t>
                      </a:r>
                      <a:r>
                        <a:rPr lang="ru-RU" sz="1200" b="1" dirty="0">
                          <a:latin typeface="Century Gothic" pitchFamily="34" charset="0"/>
                        </a:rPr>
                        <a:t> политехнический институт) имени М.И. Платова»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Century Gothic" pitchFamily="34" charset="0"/>
                          <a:hlinkClick r:id="rId5"/>
                        </a:rPr>
                        <a:t>http://abiturient.npi-tu.ru/index.php?id=23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718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entury Gothic" pitchFamily="34" charset="0"/>
                        </a:rPr>
                        <a:t>10.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Южно-Российский институт управления – филиал федерального государственного бюджетного образовательного учреждения высшего образования «Российская академия народного хозяйства и государственной службы при Президенте Российской Федерации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Century Gothic" pitchFamily="34" charset="0"/>
                          <a:hlinkClick r:id="rId6"/>
                        </a:rPr>
                        <a:t>http://uriu.ranepa.ru/incoming/admission/admission-rules.html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30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entury Gothic" pitchFamily="34" charset="0"/>
                        </a:rPr>
                        <a:t>11.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Негосударственное образовательное учреждение высшего профессионального образования «Ростовский институт защиты предпринимателя»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Century Gothic" pitchFamily="34" charset="0"/>
                          <a:hlinkClick r:id="rId7"/>
                        </a:rPr>
                        <a:t>http://www.rizp.ru/category/Abiturientam.html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30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entury Gothic" pitchFamily="34" charset="0"/>
                        </a:rPr>
                        <a:t>12.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Негосударственное образовательное учреждение высшего профессионального образования «Ростовский международный институт экономки и управления» 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latin typeface="Century Gothic" pitchFamily="34" charset="0"/>
                          <a:hlinkClick r:id="rId8"/>
                        </a:rPr>
                        <a:t>http://riiem.ru/abiturientam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530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entury Gothic" pitchFamily="34" charset="0"/>
                        </a:rPr>
                        <a:t>13.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Негосударственное образовательное учреждение высшего профессионального образования  «Таганрогский институт управления и экономики»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Century Gothic" pitchFamily="34" charset="0"/>
                          <a:hlinkClick r:id="rId9"/>
                        </a:rPr>
                        <a:t>http://www.tmei.ru/abiturientu</a:t>
                      </a:r>
                      <a:endParaRPr lang="ru-RU" sz="11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  <a:tr h="3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entury Gothic" pitchFamily="34" charset="0"/>
                        </a:rPr>
                        <a:t>14.</a:t>
                      </a:r>
                      <a:endParaRPr lang="ru-RU" sz="11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entury Gothic" pitchFamily="34" charset="0"/>
                        </a:rPr>
                        <a:t>Частное образовательное учреждение высшего образования «Южный университет (</a:t>
                      </a:r>
                      <a:r>
                        <a:rPr lang="ru-RU" sz="1200" b="1" dirty="0" err="1">
                          <a:latin typeface="Century Gothic" pitchFamily="34" charset="0"/>
                        </a:rPr>
                        <a:t>ИУБиП</a:t>
                      </a:r>
                      <a:r>
                        <a:rPr lang="ru-RU" sz="1200" b="1" dirty="0">
                          <a:latin typeface="Century Gothic" pitchFamily="34" charset="0"/>
                        </a:rPr>
                        <a:t>)»</a:t>
                      </a:r>
                      <a:endParaRPr lang="ru-RU" sz="1200" b="1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Century Gothic" pitchFamily="34" charset="0"/>
                          <a:hlinkClick r:id="rId10"/>
                        </a:rPr>
                        <a:t>http://www.iubip.ru/site_page/item/id/371/</a:t>
                      </a:r>
                      <a:endParaRPr lang="ru-RU" sz="11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189" marR="15189" marT="0" marB="0" anchor="ctr"/>
                </a:tc>
              </a:tr>
            </a:tbl>
          </a:graphicData>
        </a:graphic>
      </p:graphicFrame>
      <p:pic>
        <p:nvPicPr>
          <p:cNvPr id="65538" name="Picture 2" descr="C:\Users\Царь\Desktop\0_91ad0_bafb5b29_or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0"/>
            <a:ext cx="1000132" cy="75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1435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Мониторинг полноты, достоверности и актуальности вносимой информации в РИС</a:t>
            </a:r>
            <a:endParaRPr kumimoji="0" lang="ru-RU" altLang="ru-RU" sz="20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42852"/>
            <a:ext cx="7643834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Мониторинг полноты, достоверности и актуальности вносимой информации в РИС</a:t>
            </a:r>
            <a:endParaRPr kumimoji="0" lang="ru-RU" altLang="ru-RU" sz="24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pic>
        <p:nvPicPr>
          <p:cNvPr id="18433" name="Picture 1" descr="C:\Users\Царь\Desktop\Безымянный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682195" cy="51435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1071546"/>
            <a:ext cx="5214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730E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Внесение изменений в РИС</a:t>
            </a:r>
            <a:endParaRPr lang="ru-RU" sz="2800" b="1" cap="none" spc="50" dirty="0">
              <a:ln w="11430"/>
              <a:solidFill>
                <a:srgbClr val="730E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429256" y="1714488"/>
            <a:ext cx="1285884" cy="500066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chemeClr val="accent2">
                  <a:lumMod val="75000"/>
                </a:schemeClr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2285992"/>
            <a:ext cx="1551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МОУО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285992"/>
            <a:ext cx="2478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Министр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Прямая со стрелкой 12"/>
          <p:cNvCxnSpPr>
            <a:stCxn id="10" idx="3"/>
            <a:endCxn id="11" idx="1"/>
          </p:cNvCxnSpPr>
          <p:nvPr/>
        </p:nvCxnSpPr>
        <p:spPr>
          <a:xfrm>
            <a:off x="5552011" y="2609158"/>
            <a:ext cx="877377" cy="1588"/>
          </a:xfrm>
          <a:prstGeom prst="straightConnector1">
            <a:avLst/>
          </a:prstGeom>
          <a:ln w="44450">
            <a:solidFill>
              <a:srgbClr val="C0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00628" y="3286124"/>
            <a:ext cx="2465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Главы мо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4429132"/>
            <a:ext cx="36223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Губернатор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5643578"/>
            <a:ext cx="40719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рособрнадзор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7" name="Прямая со стрелкой 16"/>
          <p:cNvCxnSpPr>
            <a:stCxn id="14" idx="2"/>
            <a:endCxn id="15" idx="0"/>
          </p:cNvCxnSpPr>
          <p:nvPr/>
        </p:nvCxnSpPr>
        <p:spPr>
          <a:xfrm rot="16200000" flipH="1">
            <a:off x="5957635" y="4146473"/>
            <a:ext cx="558233" cy="7084"/>
          </a:xfrm>
          <a:prstGeom prst="straightConnector1">
            <a:avLst/>
          </a:prstGeom>
          <a:ln w="44450">
            <a:solidFill>
              <a:srgbClr val="C0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2"/>
            <a:endCxn id="16" idx="0"/>
          </p:cNvCxnSpPr>
          <p:nvPr/>
        </p:nvCxnSpPr>
        <p:spPr>
          <a:xfrm rot="16200000" flipH="1">
            <a:off x="5930708" y="5323492"/>
            <a:ext cx="629671" cy="10500"/>
          </a:xfrm>
          <a:prstGeom prst="straightConnector1">
            <a:avLst/>
          </a:prstGeom>
          <a:ln w="44450">
            <a:solidFill>
              <a:srgbClr val="C0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C:\Users\Царь\Desktop\9920089-3d-small-person-standing-near-to-an-information-icon-3d-image-Isolated-white-background-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670"/>
            <a:ext cx="928694" cy="113572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9159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87944"/>
            <a:ext cx="806489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Подготовка ППЭ к проведению ГИА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94320157"/>
              </p:ext>
            </p:extLst>
          </p:nvPr>
        </p:nvGraphicFramePr>
        <p:xfrm>
          <a:off x="357158" y="2500306"/>
          <a:ext cx="7390603" cy="365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6" name="Выноска 1 5"/>
          <p:cNvSpPr/>
          <p:nvPr/>
        </p:nvSpPr>
        <p:spPr>
          <a:xfrm>
            <a:off x="4718653" y="1556792"/>
            <a:ext cx="3383508" cy="360040"/>
          </a:xfrm>
          <a:prstGeom prst="borderCallout1">
            <a:avLst>
              <a:gd name="adj1" fmla="val 99088"/>
              <a:gd name="adj2" fmla="val 50020"/>
              <a:gd name="adj3" fmla="val 315955"/>
              <a:gd name="adj4" fmla="val 40959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86%</a:t>
            </a:r>
            <a:r>
              <a:rPr lang="ru-RU" dirty="0" smtClean="0">
                <a:solidFill>
                  <a:srgbClr val="000066"/>
                </a:solidFill>
                <a:latin typeface="Century Gothic" pitchFamily="34" charset="0"/>
              </a:rPr>
              <a:t> аудиторий </a:t>
            </a:r>
            <a:r>
              <a:rPr lang="en-US" dirty="0" smtClean="0">
                <a:solidFill>
                  <a:srgbClr val="000066"/>
                </a:solidFill>
                <a:latin typeface="Century Gothic" pitchFamily="34" charset="0"/>
              </a:rPr>
              <a:t>online</a:t>
            </a:r>
            <a:endParaRPr lang="ru-RU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 useBgFill="1">
        <p:nvSpPr>
          <p:cNvPr id="8" name="Выноска 1 7"/>
          <p:cNvSpPr/>
          <p:nvPr/>
        </p:nvSpPr>
        <p:spPr>
          <a:xfrm>
            <a:off x="6588229" y="2060852"/>
            <a:ext cx="2448273" cy="1368147"/>
          </a:xfrm>
          <a:prstGeom prst="borderCallout1">
            <a:avLst>
              <a:gd name="adj1" fmla="val 52440"/>
              <a:gd name="adj2" fmla="val -472"/>
              <a:gd name="adj3" fmla="val 54242"/>
              <a:gd name="adj4" fmla="val -14404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Century Gothic" pitchFamily="34" charset="0"/>
              </a:rPr>
              <a:t>Внедрение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технологии печати КИМ</a:t>
            </a:r>
            <a:r>
              <a:rPr lang="ru-RU" sz="1600" dirty="0" smtClean="0">
                <a:solidFill>
                  <a:srgbClr val="000066"/>
                </a:solidFill>
                <a:latin typeface="Century Gothic" pitchFamily="34" charset="0"/>
              </a:rPr>
              <a:t> в аудиториях   ППЭ при проведении ЕГЭ </a:t>
            </a:r>
            <a:endParaRPr lang="ru-RU" sz="1600" dirty="0">
              <a:solidFill>
                <a:srgbClr val="00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7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5500694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Подготовка ППЭ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к проведению ГИА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400" b="1" kern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Уменьшение количества ППЭ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в форме </a:t>
            </a:r>
            <a:r>
              <a:rPr lang="ru-RU" altLang="ru-RU" sz="24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ГВЭ</a:t>
            </a:r>
            <a:endParaRPr lang="ru-RU" altLang="ru-RU" sz="2400" b="1" kern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894320157"/>
              </p:ext>
            </p:extLst>
          </p:nvPr>
        </p:nvGraphicFramePr>
        <p:xfrm>
          <a:off x="214282" y="2571744"/>
          <a:ext cx="514353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086133" y="70338"/>
            <a:ext cx="407193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Не предоставили предложения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по ППЭ в форме ГВЭ</a:t>
            </a:r>
            <a:endParaRPr kumimoji="0" lang="ru-RU" sz="20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86380" y="1214422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err="1" smtClean="0">
                <a:latin typeface="Century Gothic" pitchFamily="34" charset="0"/>
              </a:rPr>
              <a:t>Белокалитвинский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86380" y="1643050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err="1" smtClean="0">
                <a:latin typeface="Century Gothic" pitchFamily="34" charset="0"/>
              </a:rPr>
              <a:t>Боковский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86380" y="2071678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err="1" smtClean="0">
                <a:latin typeface="Century Gothic" pitchFamily="34" charset="0"/>
              </a:rPr>
              <a:t>Волгодонской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86380" y="2500306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err="1" smtClean="0">
                <a:latin typeface="Century Gothic" pitchFamily="34" charset="0"/>
              </a:rPr>
              <a:t>Егорлыкский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86380" y="2928934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 </a:t>
            </a:r>
            <a:r>
              <a:rPr lang="ru-RU" sz="1600" b="1" dirty="0" err="1" smtClean="0">
                <a:latin typeface="Century Gothic" pitchFamily="34" charset="0"/>
              </a:rPr>
              <a:t>Обливский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6380" y="3357562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Октябрьский (с)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86380" y="3786190"/>
            <a:ext cx="3643370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err="1" smtClean="0">
                <a:latin typeface="Century Gothic" pitchFamily="34" charset="0"/>
              </a:rPr>
              <a:t>Родионово-Несветайский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86380" y="4214818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Советский (с)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86380" y="4643446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Тарасовский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86380" y="5072074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Тацинский район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86380" y="5500702"/>
            <a:ext cx="3643338" cy="33855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err="1" smtClean="0">
                <a:latin typeface="Century Gothic" pitchFamily="34" charset="0"/>
              </a:rPr>
              <a:t>Цимлянский</a:t>
            </a:r>
            <a:r>
              <a:rPr lang="ru-RU" sz="1600" b="1" dirty="0" smtClean="0">
                <a:latin typeface="Century Gothic" pitchFamily="34" charset="0"/>
              </a:rPr>
              <a:t> район</a:t>
            </a:r>
            <a:endParaRPr lang="ru-RU" sz="1600" b="1" dirty="0">
              <a:latin typeface="Century Gothic" pitchFamily="34" charset="0"/>
            </a:endParaRPr>
          </a:p>
        </p:txBody>
      </p:sp>
      <p:sp useBgFill="1">
        <p:nvSpPr>
          <p:cNvPr id="54" name="TextBox 53"/>
          <p:cNvSpPr txBox="1"/>
          <p:nvPr/>
        </p:nvSpPr>
        <p:spPr>
          <a:xfrm>
            <a:off x="5286380" y="5929330"/>
            <a:ext cx="3643338" cy="338554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г. Зверево</a:t>
            </a:r>
            <a:endParaRPr lang="ru-RU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2285992"/>
            <a:ext cx="1346652" cy="50405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ОО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143380"/>
            <a:ext cx="134665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ПМПК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3143248"/>
            <a:ext cx="1637423" cy="720080"/>
          </a:xfrm>
          <a:prstGeom prst="roundRect">
            <a:avLst>
              <a:gd name="adj" fmla="val 8427"/>
            </a:avLst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Пакет документов: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2071678"/>
            <a:ext cx="1728192" cy="729764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аявление участника ЕГЭ и его родителя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2928934"/>
            <a:ext cx="1728192" cy="627079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аключение ПМПК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0430" y="3643314"/>
            <a:ext cx="1728192" cy="627079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справка об инвалидности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429132"/>
            <a:ext cx="1728192" cy="627079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аправление от ОО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3570" y="3286124"/>
            <a:ext cx="100811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РЦОИ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0892" y="1357298"/>
            <a:ext cx="1872208" cy="491653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аправление от МОУО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1979685"/>
            <a:ext cx="1872208" cy="711663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азначение спец. места на экзамене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2766211"/>
            <a:ext cx="1872208" cy="627079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рикрепление к ППЭ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00892" y="3500438"/>
            <a:ext cx="1872208" cy="516379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с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ведения об ассистентах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43570" y="5572140"/>
            <a:ext cx="100811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ГЭК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4143380"/>
            <a:ext cx="1872208" cy="398140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с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бор сведений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4643446"/>
            <a:ext cx="1872208" cy="398140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рассадка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0892" y="5143512"/>
            <a:ext cx="1872208" cy="398140"/>
          </a:xfrm>
          <a:prstGeom prst="roundRect">
            <a:avLst>
              <a:gd name="adj" fmla="val 28404"/>
            </a:avLst>
          </a:prstGeom>
          <a:solidFill>
            <a:srgbClr val="FFFFCC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ередача в ГЭК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71604" y="5429264"/>
            <a:ext cx="3715562" cy="862956"/>
          </a:xfrm>
          <a:prstGeom prst="roundRect">
            <a:avLst>
              <a:gd name="adj" fmla="val 8427"/>
            </a:avLst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Согласование списков участников ЕГЭ с ОВЗ, претендующих на спец. место на экзамене, ассистентов</a:t>
            </a:r>
          </a:p>
        </p:txBody>
      </p:sp>
      <p:cxnSp>
        <p:nvCxnSpPr>
          <p:cNvPr id="25" name="Прямая со стрелкой 24"/>
          <p:cNvCxnSpPr>
            <a:stCxn id="7" idx="3"/>
            <a:endCxn id="9" idx="0"/>
          </p:cNvCxnSpPr>
          <p:nvPr/>
        </p:nvCxnSpPr>
        <p:spPr>
          <a:xfrm>
            <a:off x="1560934" y="2538020"/>
            <a:ext cx="900820" cy="60522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3"/>
            <a:endCxn id="9" idx="2"/>
          </p:cNvCxnSpPr>
          <p:nvPr/>
        </p:nvCxnSpPr>
        <p:spPr>
          <a:xfrm flipV="1">
            <a:off x="1560934" y="3863328"/>
            <a:ext cx="900820" cy="568084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2"/>
            <a:endCxn id="19" idx="0"/>
          </p:cNvCxnSpPr>
          <p:nvPr/>
        </p:nvCxnSpPr>
        <p:spPr>
          <a:xfrm rot="5400000">
            <a:off x="5292650" y="4717164"/>
            <a:ext cx="1709952" cy="158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3" idx="3"/>
            <a:endCxn id="19" idx="1"/>
          </p:cNvCxnSpPr>
          <p:nvPr/>
        </p:nvCxnSpPr>
        <p:spPr>
          <a:xfrm flipV="1">
            <a:off x="5287166" y="5860172"/>
            <a:ext cx="356404" cy="57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3"/>
            <a:endCxn id="10" idx="1"/>
          </p:cNvCxnSpPr>
          <p:nvPr/>
        </p:nvCxnSpPr>
        <p:spPr>
          <a:xfrm flipV="1">
            <a:off x="3280465" y="2436560"/>
            <a:ext cx="219965" cy="1066728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4"/>
          <p:cNvCxnSpPr>
            <a:stCxn id="9" idx="3"/>
            <a:endCxn id="11" idx="1"/>
          </p:cNvCxnSpPr>
          <p:nvPr/>
        </p:nvCxnSpPr>
        <p:spPr>
          <a:xfrm flipV="1">
            <a:off x="3280465" y="3242474"/>
            <a:ext cx="219965" cy="260814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34"/>
          <p:cNvCxnSpPr>
            <a:stCxn id="9" idx="3"/>
            <a:endCxn id="12" idx="1"/>
          </p:cNvCxnSpPr>
          <p:nvPr/>
        </p:nvCxnSpPr>
        <p:spPr>
          <a:xfrm>
            <a:off x="3280465" y="3503288"/>
            <a:ext cx="219965" cy="453566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34"/>
          <p:cNvCxnSpPr>
            <a:stCxn id="9" idx="3"/>
            <a:endCxn id="13" idx="1"/>
          </p:cNvCxnSpPr>
          <p:nvPr/>
        </p:nvCxnSpPr>
        <p:spPr>
          <a:xfrm>
            <a:off x="3280465" y="3503288"/>
            <a:ext cx="219965" cy="1239384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34"/>
          <p:cNvCxnSpPr>
            <a:stCxn id="14" idx="3"/>
            <a:endCxn id="15" idx="1"/>
          </p:cNvCxnSpPr>
          <p:nvPr/>
        </p:nvCxnSpPr>
        <p:spPr>
          <a:xfrm flipV="1">
            <a:off x="6651682" y="1603125"/>
            <a:ext cx="349210" cy="1971031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34"/>
          <p:cNvCxnSpPr>
            <a:stCxn id="14" idx="3"/>
            <a:endCxn id="16" idx="1"/>
          </p:cNvCxnSpPr>
          <p:nvPr/>
        </p:nvCxnSpPr>
        <p:spPr>
          <a:xfrm flipV="1">
            <a:off x="6651682" y="2335517"/>
            <a:ext cx="368590" cy="123863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34"/>
          <p:cNvCxnSpPr>
            <a:stCxn id="14" idx="3"/>
            <a:endCxn id="17" idx="1"/>
          </p:cNvCxnSpPr>
          <p:nvPr/>
        </p:nvCxnSpPr>
        <p:spPr>
          <a:xfrm flipV="1">
            <a:off x="6651682" y="3079751"/>
            <a:ext cx="368590" cy="49440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34"/>
          <p:cNvCxnSpPr>
            <a:stCxn id="18" idx="1"/>
            <a:endCxn id="14" idx="3"/>
          </p:cNvCxnSpPr>
          <p:nvPr/>
        </p:nvCxnSpPr>
        <p:spPr>
          <a:xfrm rot="10800000">
            <a:off x="6651682" y="3574156"/>
            <a:ext cx="349210" cy="18447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headEnd type="oval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34"/>
          <p:cNvCxnSpPr>
            <a:stCxn id="20" idx="1"/>
            <a:endCxn id="14" idx="3"/>
          </p:cNvCxnSpPr>
          <p:nvPr/>
        </p:nvCxnSpPr>
        <p:spPr>
          <a:xfrm rot="10800000">
            <a:off x="6651682" y="3574156"/>
            <a:ext cx="349210" cy="768294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headEnd type="oval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34"/>
          <p:cNvCxnSpPr>
            <a:stCxn id="21" idx="1"/>
            <a:endCxn id="14" idx="3"/>
          </p:cNvCxnSpPr>
          <p:nvPr/>
        </p:nvCxnSpPr>
        <p:spPr>
          <a:xfrm rot="10800000">
            <a:off x="6651682" y="3574156"/>
            <a:ext cx="349210" cy="126836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headEnd type="oval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34"/>
          <p:cNvCxnSpPr>
            <a:stCxn id="22" idx="1"/>
            <a:endCxn id="14" idx="3"/>
          </p:cNvCxnSpPr>
          <p:nvPr/>
        </p:nvCxnSpPr>
        <p:spPr>
          <a:xfrm rot="10800000">
            <a:off x="6651682" y="3574156"/>
            <a:ext cx="349210" cy="1768426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75000"/>
              </a:schemeClr>
            </a:solidFill>
            <a:headEnd type="oval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0" idx="3"/>
            <a:endCxn id="14" idx="1"/>
          </p:cNvCxnSpPr>
          <p:nvPr/>
        </p:nvCxnSpPr>
        <p:spPr>
          <a:xfrm>
            <a:off x="5228622" y="2436560"/>
            <a:ext cx="414948" cy="113759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1" idx="3"/>
            <a:endCxn id="14" idx="1"/>
          </p:cNvCxnSpPr>
          <p:nvPr/>
        </p:nvCxnSpPr>
        <p:spPr>
          <a:xfrm>
            <a:off x="5228622" y="3242474"/>
            <a:ext cx="414948" cy="331682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2" idx="3"/>
            <a:endCxn id="14" idx="1"/>
          </p:cNvCxnSpPr>
          <p:nvPr/>
        </p:nvCxnSpPr>
        <p:spPr>
          <a:xfrm flipV="1">
            <a:off x="5228622" y="3574156"/>
            <a:ext cx="414948" cy="38269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13" idx="3"/>
            <a:endCxn id="14" idx="1"/>
          </p:cNvCxnSpPr>
          <p:nvPr/>
        </p:nvCxnSpPr>
        <p:spPr>
          <a:xfrm flipV="1">
            <a:off x="5228622" y="3574156"/>
            <a:ext cx="414948" cy="1168516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14348" y="0"/>
            <a:ext cx="842965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Формирование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базы данных участников ГИА с ОВЗ</a:t>
            </a:r>
            <a:endParaRPr lang="ru-RU" altLang="ru-RU" sz="3200" b="1" kern="0" noProof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(до 01.02.2016, после  01.02.2016 - в течение 1 дня со дня получения сведений)</a:t>
            </a:r>
            <a:endParaRPr lang="ru-RU" altLang="ru-RU" sz="1600" b="1" kern="0" noProof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pic>
        <p:nvPicPr>
          <p:cNvPr id="15362" name="Picture 2" descr="Q:\сектор мониторинга и оценки качества образования\Кадач Т.Г\Мои документы\Флэшка\Фото\ЕГЭ\ЕГЭ\Для презентаций\га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058945" cy="12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3488" y="-67629"/>
            <a:ext cx="894051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Нормативно-правовое и методическое обеспечение ГИА</a:t>
            </a:r>
            <a:endParaRPr lang="ru-RU" altLang="ru-RU" sz="2800" b="1" kern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583411"/>
              </p:ext>
            </p:extLst>
          </p:nvPr>
        </p:nvGraphicFramePr>
        <p:xfrm>
          <a:off x="-1692696" y="688384"/>
          <a:ext cx="12601400" cy="562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38001"/>
            <a:ext cx="7894385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Основания</a:t>
            </a:r>
            <a:r>
              <a:rPr kumimoji="0" lang="ru-RU" altLang="ru-RU" sz="2800" b="1" i="0" u="none" strike="noStrike" kern="0" cap="none" spc="0" normalizeH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 для организации </a:t>
            </a: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специальных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 условий прохождения государственной итоговой аттестации</a:t>
            </a:r>
            <a:endParaRPr kumimoji="0" lang="ru-RU" altLang="ru-RU" sz="28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09" y="2924944"/>
            <a:ext cx="338438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Справка федерального государственного учреждения медико-социальной экспертизы, подтверждающая факт установления инвалидности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normalizeH="0" baseline="0" noProof="0" dirty="0" smtClean="0">
                <a:uLnTx/>
                <a:uFillTx/>
                <a:latin typeface="Century Gothic" pitchFamily="34" charset="0"/>
              </a:rPr>
              <a:t>(с указанием серии, номера, даты выдачи документов и срока действия)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9254" y="2924944"/>
            <a:ext cx="4577273" cy="11849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kern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Рекомендации</a:t>
            </a:r>
            <a:r>
              <a:rPr kumimoji="0" lang="ru-RU" sz="1900" b="1" i="0" u="none" strike="noStrike" kern="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психолого-медико-педагогической комиссии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latin typeface="Century Gothic" pitchFamily="34" charset="0"/>
              </a:rPr>
              <a:t>(прохождение процедуры обследования ПМПК)</a:t>
            </a:r>
            <a:endParaRPr kumimoji="0" lang="ru-RU" sz="1400" i="0" u="none" strike="noStrike" kern="0" normalizeH="0" baseline="0" noProof="0" dirty="0" smtClean="0">
              <a:uLnTx/>
              <a:uFillTx/>
              <a:latin typeface="Century Gothic" pitchFamily="34" charset="0"/>
            </a:endParaRPr>
          </a:p>
        </p:txBody>
      </p:sp>
      <p:pic>
        <p:nvPicPr>
          <p:cNvPr id="14338" name="Picture 2" descr="Q:\сектор мониторинга и оценки качества образования\Кадач Т.Г\Мои документы\Флэшка\Фото\ЕГЭ\ЕГЭ\Для презентаций\Заключ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60" y="1645644"/>
            <a:ext cx="1055801" cy="1279301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Q:\сектор мониторинга и оценки качества образования\Кадач Т.Г\Мои документы\Флэшка\Фото\ЕГЭ\ЕГЭ\Для презентаций\Спра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88" y="1512718"/>
            <a:ext cx="1271435" cy="154516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30390" y="2054466"/>
            <a:ext cx="13177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8000">
                  <a:solidFill>
                    <a:srgbClr val="66006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и/или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5" y="4132969"/>
            <a:ext cx="4638532" cy="477054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кодирование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диагнозов по МКБ-10: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коды основного и сопутствующих заболеваний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2" y="4674038"/>
            <a:ext cx="4638532" cy="692497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основная формулировка :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«Нуждается в создании специальных условий при проведении ГИА в 2015-2016 учебном году»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981" y="5438051"/>
            <a:ext cx="4638531" cy="292388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п</a:t>
            </a:r>
            <a:r>
              <a:rPr lang="ru-RU" sz="13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одписывают: </a:t>
            </a:r>
            <a:r>
              <a:rPr lang="ru-RU" sz="13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не менее 4-х врачей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7981" y="5801830"/>
            <a:ext cx="4638531" cy="492443"/>
          </a:xfrm>
          <a:prstGeom prst="rect">
            <a:avLst/>
          </a:prstGeom>
          <a:noFill/>
          <a:ln>
            <a:solidFill>
              <a:srgbClr val="F79646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з</a:t>
            </a:r>
            <a:r>
              <a:rPr lang="ru-RU" sz="13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аверяется: </a:t>
            </a:r>
            <a:r>
              <a:rPr lang="ru-RU" sz="1300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личными печатями и печатью медицинской  организации</a:t>
            </a:r>
          </a:p>
        </p:txBody>
      </p:sp>
      <p:cxnSp>
        <p:nvCxnSpPr>
          <p:cNvPr id="9" name="Соединительная линия уступом 8"/>
          <p:cNvCxnSpPr>
            <a:stCxn id="7" idx="1"/>
            <a:endCxn id="12" idx="1"/>
          </p:cNvCxnSpPr>
          <p:nvPr/>
        </p:nvCxnSpPr>
        <p:spPr>
          <a:xfrm rot="10800000" flipV="1">
            <a:off x="4427986" y="3517414"/>
            <a:ext cx="61269" cy="854082"/>
          </a:xfrm>
          <a:prstGeom prst="bentConnector3">
            <a:avLst>
              <a:gd name="adj1" fmla="val 473109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2" idx="1"/>
            <a:endCxn id="13" idx="1"/>
          </p:cNvCxnSpPr>
          <p:nvPr/>
        </p:nvCxnSpPr>
        <p:spPr>
          <a:xfrm rot="10800000" flipV="1">
            <a:off x="4427983" y="4371495"/>
            <a:ext cx="3" cy="648791"/>
          </a:xfrm>
          <a:prstGeom prst="bentConnector3">
            <a:avLst>
              <a:gd name="adj1" fmla="val 762010000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3" idx="1"/>
            <a:endCxn id="14" idx="1"/>
          </p:cNvCxnSpPr>
          <p:nvPr/>
        </p:nvCxnSpPr>
        <p:spPr>
          <a:xfrm rot="10800000" flipV="1">
            <a:off x="4427982" y="5020287"/>
            <a:ext cx="1" cy="563958"/>
          </a:xfrm>
          <a:prstGeom prst="bentConnector3">
            <a:avLst>
              <a:gd name="adj1" fmla="val 22860100000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4" idx="1"/>
            <a:endCxn id="15" idx="1"/>
          </p:cNvCxnSpPr>
          <p:nvPr/>
        </p:nvCxnSpPr>
        <p:spPr>
          <a:xfrm rot="10800000" flipV="1">
            <a:off x="4427981" y="5584244"/>
            <a:ext cx="1588" cy="463807"/>
          </a:xfrm>
          <a:prstGeom prst="bentConnector3">
            <a:avLst>
              <a:gd name="adj1" fmla="val 14395466"/>
            </a:avLst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2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Q:\сектор мониторинга и оценки качества образования\Кадач Т.Г\Мои документы\Флэшка\Фото\ЕГЭ\ЕГЭ\Для презентаций\шпри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33" y="1556792"/>
            <a:ext cx="1777800" cy="17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Q:\сектор мониторинга и оценки качества образования\Кадач Т.Г\Мои документы\Флэшка\Фото\ЕГЭ\ЕГЭ\Для презентаций\лекарт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89" y="2111305"/>
            <a:ext cx="1727594" cy="9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865" y="235394"/>
            <a:ext cx="8712967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Специальные условия при проведении ГИА для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лиц с ОВЗ</a:t>
            </a:r>
            <a:endParaRPr kumimoji="0" lang="ru-RU" altLang="ru-RU" sz="28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01" y="3645024"/>
            <a:ext cx="206848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Century Gothic" pitchFamily="34" charset="0"/>
              </a:rPr>
              <a:t>увеличение продолжительности на 1,5 часа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3094" y="3645024"/>
            <a:ext cx="199440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Century Gothic" pitchFamily="34" charset="0"/>
              </a:rPr>
              <a:t>организация питания и перерывов для проведения необходимых медико-профилактических процедур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0648" y="3645032"/>
            <a:ext cx="216024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Century Gothic" pitchFamily="34" charset="0"/>
              </a:rPr>
              <a:t>организация беспрепятственного доступа в аудиторию, </a:t>
            </a:r>
            <a:endParaRPr lang="ru-RU" sz="1400" b="1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Century Gothic" pitchFamily="34" charset="0"/>
              </a:rPr>
              <a:t>туалетные и </a:t>
            </a:r>
            <a:r>
              <a:rPr lang="ru-RU" sz="1400" b="1" dirty="0">
                <a:solidFill>
                  <a:srgbClr val="000066"/>
                </a:solidFill>
                <a:latin typeface="Century Gothic" pitchFamily="34" charset="0"/>
              </a:rPr>
              <a:t>иные помещения </a:t>
            </a:r>
            <a:endParaRPr lang="ru-RU" sz="1400" b="1" dirty="0" smtClean="0">
              <a:solidFill>
                <a:srgbClr val="000066"/>
              </a:solidFill>
              <a:latin typeface="Century Gothic" pitchFamily="34" charset="0"/>
            </a:endParaRPr>
          </a:p>
          <a:p>
            <a:pPr algn="ctr"/>
            <a:r>
              <a:rPr lang="ru-RU" sz="1400" dirty="0" smtClean="0">
                <a:solidFill>
                  <a:srgbClr val="000066"/>
                </a:solidFill>
                <a:latin typeface="Century Gothic" pitchFamily="34" charset="0"/>
              </a:rPr>
              <a:t>(</a:t>
            </a:r>
            <a:r>
              <a:rPr lang="ru-RU" sz="1400" dirty="0">
                <a:solidFill>
                  <a:srgbClr val="000066"/>
                </a:solidFill>
                <a:latin typeface="Century Gothic" pitchFamily="34" charset="0"/>
              </a:rPr>
              <a:t>аудитория на первом этаже, наличие специальных кресел, др. приспособлений)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65" y="3645024"/>
            <a:ext cx="1994405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Century Gothic" pitchFamily="34" charset="0"/>
              </a:rPr>
              <a:t>организация экзамена на дому </a:t>
            </a:r>
            <a:r>
              <a:rPr lang="ru-RU" sz="1400" dirty="0">
                <a:solidFill>
                  <a:srgbClr val="000066"/>
                </a:solidFill>
                <a:latin typeface="Century Gothic" pitchFamily="34" charset="0"/>
              </a:rPr>
              <a:t>(для обучающихся, имеющих медицинские показания для обучения на дому и соответствующие рекомендации </a:t>
            </a:r>
            <a:r>
              <a:rPr lang="ru-RU" sz="1400" dirty="0" smtClean="0">
                <a:solidFill>
                  <a:srgbClr val="000066"/>
                </a:solidFill>
                <a:latin typeface="Century Gothic" pitchFamily="34" charset="0"/>
              </a:rPr>
              <a:t>ПМПК)</a:t>
            </a:r>
            <a:endParaRPr lang="ru-RU" sz="1400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2050" name="Picture 2" descr="Q:\сектор мониторинга и оценки качества образования\Кадач Т.Г\Мои документы\Флэшка\Фото\ЕГЭ\ЕГЭ\Для презентаций\часик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5" y="1773752"/>
            <a:ext cx="2009019" cy="20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сектор мониторинга и оценки качества образования\Кадач Т.Г\Мои документы\Флэшка\Фото\ЕГЭ\ЕГЭ\Для презентаций\яблок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86" y="2339685"/>
            <a:ext cx="1045822" cy="12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:\сектор мониторинга и оценки качества образования\Кадач Т.Г\Мои документы\Флэшка\Фото\ЕГЭ\ЕГЭ\Для презентаций\инв_коляс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82" y="1694048"/>
            <a:ext cx="1950976" cy="1950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:\сектор мониторинга и оценки качества образования\Кадач Т.Г\Мои документы\Флэшка\Фото\ЕГЭ\ЕГЭ\Для презентаций\Дом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71" y="1861255"/>
            <a:ext cx="1783772" cy="1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79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53" y="116642"/>
            <a:ext cx="8712967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Специальные условия при проведении ГИА для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лиц с ОВЗ</a:t>
            </a:r>
            <a:endParaRPr kumimoji="0" lang="ru-RU" altLang="ru-RU" sz="28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070739"/>
            <a:ext cx="4968552" cy="486053"/>
          </a:xfrm>
          <a:prstGeom prst="roundRect">
            <a:avLst/>
          </a:prstGeom>
          <a:solidFill>
            <a:srgbClr val="FFC000"/>
          </a:solidFill>
          <a:ln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Использование технических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средств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</a:rPr>
              <a:t>с учетом индивидуальных особенностей обучающихся</a:t>
            </a:r>
          </a:p>
        </p:txBody>
      </p:sp>
      <p:pic>
        <p:nvPicPr>
          <p:cNvPr id="3074" name="Picture 2" descr="Q:\сектор мониторинга и оценки качества образования\Кадач Т.Г\Мои документы\Флэшка\Фото\ЕГЭ\ЕГЭ\Для презентаций\зр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1" y="1866766"/>
            <a:ext cx="738070" cy="4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28926" y="1785926"/>
            <a:ext cx="2000263" cy="646331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entury Gothic" pitchFamily="34" charset="0"/>
              </a:rPr>
              <a:t>экзаменационные материалы в увеличенном размере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1785926"/>
            <a:ext cx="1500198" cy="646331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наличие увеличительных устройств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1785926"/>
            <a:ext cx="2286016" cy="646331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индивидуальное равномерное освещение не менее 300 люкс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31" name="Прямая со стрелкой 30"/>
          <p:cNvCxnSpPr>
            <a:stCxn id="15" idx="3"/>
            <a:endCxn id="16" idx="1"/>
          </p:cNvCxnSpPr>
          <p:nvPr/>
        </p:nvCxnSpPr>
        <p:spPr>
          <a:xfrm>
            <a:off x="4929189" y="2109092"/>
            <a:ext cx="142877" cy="1588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34" name="Прямая со стрелкой 33"/>
          <p:cNvCxnSpPr>
            <a:stCxn id="16" idx="3"/>
            <a:endCxn id="18" idx="1"/>
          </p:cNvCxnSpPr>
          <p:nvPr/>
        </p:nvCxnSpPr>
        <p:spPr>
          <a:xfrm>
            <a:off x="6572264" y="2109092"/>
            <a:ext cx="142876" cy="1588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47" name="Прямоугольник 46"/>
          <p:cNvSpPr/>
          <p:nvPr/>
        </p:nvSpPr>
        <p:spPr>
          <a:xfrm>
            <a:off x="925538" y="1914177"/>
            <a:ext cx="21260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Слабовидящие</a:t>
            </a:r>
            <a:endParaRPr kumimoji="0" lang="ru-RU" b="1" i="0" u="none" strike="noStrike" kern="0" cap="none" spc="0" normalizeH="0" baseline="0" noProof="0" dirty="0">
              <a:ln w="1905">
                <a:solidFill>
                  <a:srgbClr val="A24200"/>
                </a:solidFill>
              </a:ln>
              <a:solidFill>
                <a:srgbClr val="AC2A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10" y="3071810"/>
            <a:ext cx="15784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Слепые</a:t>
            </a:r>
            <a:endParaRPr kumimoji="0" lang="ru-RU" b="1" i="0" u="none" strike="noStrike" kern="0" cap="none" spc="0" normalizeH="0" baseline="0" noProof="0" dirty="0">
              <a:ln w="1905">
                <a:solidFill>
                  <a:srgbClr val="A24200"/>
                </a:solidFill>
              </a:ln>
              <a:solidFill>
                <a:srgbClr val="AC2A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</a:endParaRPr>
          </a:p>
        </p:txBody>
      </p:sp>
      <p:pic>
        <p:nvPicPr>
          <p:cNvPr id="3090" name="Picture 3" descr="Q:\сектор мониторинга и оценки качества образования\Кадач Т.Г\Мои документы\Флэшка\Фото\ЕГЭ\ЕГЭ\Для презентаций\оч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750511" cy="7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51719" y="2630561"/>
            <a:ext cx="2520281" cy="1200329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выполнение письменной экзаменационной работы на компьютере со специализированным программным  обеспечением для слепых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86314" y="2643182"/>
            <a:ext cx="2157961" cy="1169551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оформление экзаменационных материалов рельефно-точечным шрифтом Брайля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43768" y="2630561"/>
            <a:ext cx="1837299" cy="1200329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entury Gothic" pitchFamily="34" charset="0"/>
              </a:rPr>
              <a:t>специальные принадлежности для оформления ответов рельефно-точечным шрифтом Брайля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75" name="Прямая со стрелкой 74"/>
          <p:cNvCxnSpPr>
            <a:stCxn id="67" idx="3"/>
            <a:endCxn id="68" idx="1"/>
          </p:cNvCxnSpPr>
          <p:nvPr/>
        </p:nvCxnSpPr>
        <p:spPr>
          <a:xfrm flipV="1">
            <a:off x="4572000" y="3227958"/>
            <a:ext cx="214314" cy="2768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79" name="Прямая со стрелкой 78"/>
          <p:cNvCxnSpPr>
            <a:stCxn id="68" idx="3"/>
            <a:endCxn id="69" idx="1"/>
          </p:cNvCxnSpPr>
          <p:nvPr/>
        </p:nvCxnSpPr>
        <p:spPr>
          <a:xfrm>
            <a:off x="6944275" y="3227958"/>
            <a:ext cx="199493" cy="2768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87" name="Прямоугольник 86"/>
          <p:cNvSpPr/>
          <p:nvPr/>
        </p:nvSpPr>
        <p:spPr>
          <a:xfrm>
            <a:off x="857224" y="4000504"/>
            <a:ext cx="222667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Глухие или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kern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слабослышащие</a:t>
            </a:r>
            <a:endParaRPr kumimoji="0" lang="ru-RU" sz="1700" b="1" i="0" u="none" strike="noStrike" kern="0" cap="none" spc="0" normalizeH="0" baseline="0" noProof="0" dirty="0">
              <a:ln w="1905">
                <a:solidFill>
                  <a:srgbClr val="A24200"/>
                </a:solidFill>
              </a:ln>
              <a:solidFill>
                <a:srgbClr val="AC2A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1802" y="4071942"/>
            <a:ext cx="3357586" cy="523220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аудитория оборудуется звукоусиливающей аппаратурой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72264" y="4071942"/>
            <a:ext cx="2413447" cy="523220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ассистент-</a:t>
            </a:r>
            <a:r>
              <a:rPr lang="ru-RU" sz="1400" b="1" kern="0" dirty="0" err="1">
                <a:solidFill>
                  <a:sysClr val="windowText" lastClr="000000"/>
                </a:solidFill>
                <a:latin typeface="Century Gothic" pitchFamily="34" charset="0"/>
              </a:rPr>
              <a:t>сурдопереводчик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90" name="Прямая со стрелкой 89"/>
          <p:cNvCxnSpPr>
            <a:stCxn id="88" idx="3"/>
            <a:endCxn id="89" idx="1"/>
          </p:cNvCxnSpPr>
          <p:nvPr/>
        </p:nvCxnSpPr>
        <p:spPr>
          <a:xfrm>
            <a:off x="6429388" y="4333552"/>
            <a:ext cx="142876" cy="1588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93" name="Прямоугольник 92"/>
          <p:cNvSpPr/>
          <p:nvPr/>
        </p:nvSpPr>
        <p:spPr>
          <a:xfrm>
            <a:off x="928662" y="4643446"/>
            <a:ext cx="2519049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Лица с тяжелыми нарушениями речи</a:t>
            </a:r>
            <a:endParaRPr kumimoji="0" lang="ru-RU" sz="1700" b="1" i="0" u="none" strike="noStrike" kern="0" cap="none" spc="0" normalizeH="0" baseline="0" noProof="0" dirty="0">
              <a:ln w="1905">
                <a:solidFill>
                  <a:srgbClr val="A24200"/>
                </a:solidFill>
              </a:ln>
              <a:solidFill>
                <a:srgbClr val="AC2A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00430" y="4714884"/>
            <a:ext cx="1714512" cy="523220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Century Gothic" pitchFamily="34" charset="0"/>
              </a:rPr>
              <a:t>ф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орма ГИА: ГВЭ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(</a:t>
            </a:r>
            <a:r>
              <a:rPr lang="ru-RU" sz="14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по желанию)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00694" y="4714884"/>
            <a:ext cx="3500462" cy="523220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проведение экзаменов по всем предметам в письменной форме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96" name="Прямая со стрелкой 95"/>
          <p:cNvCxnSpPr>
            <a:stCxn id="94" idx="3"/>
            <a:endCxn id="95" idx="1"/>
          </p:cNvCxnSpPr>
          <p:nvPr/>
        </p:nvCxnSpPr>
        <p:spPr>
          <a:xfrm>
            <a:off x="5214942" y="4976494"/>
            <a:ext cx="285752" cy="1588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99" name="Прямоугольник 98"/>
          <p:cNvSpPr/>
          <p:nvPr/>
        </p:nvSpPr>
        <p:spPr>
          <a:xfrm>
            <a:off x="879733" y="5381975"/>
            <a:ext cx="35952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entury Gothic" pitchFamily="34" charset="0"/>
              </a:rPr>
              <a:t>Лица </a:t>
            </a:r>
            <a:r>
              <a:rPr lang="ru-RU" sz="1400" b="1" kern="0" dirty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 нарушениями опорно-двигательного аппарата </a:t>
            </a:r>
            <a:endParaRPr lang="ru-RU" sz="1400" b="1" kern="0" dirty="0" smtClean="0">
              <a:ln w="1905">
                <a:solidFill>
                  <a:srgbClr val="A24200"/>
                </a:solidFill>
              </a:ln>
              <a:solidFill>
                <a:srgbClr val="AC2A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(</a:t>
            </a:r>
            <a:r>
              <a:rPr lang="ru-RU" sz="1400" b="1" kern="0" dirty="0">
                <a:ln w="1905">
                  <a:solidFill>
                    <a:srgbClr val="A24200"/>
                  </a:solidFill>
                </a:ln>
                <a:solidFill>
                  <a:srgbClr val="AC2A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с тяжелыми нарушениями функций верхних конечностей)</a:t>
            </a:r>
            <a:endParaRPr kumimoji="0" lang="ru-RU" sz="1400" b="1" i="0" u="none" strike="noStrike" kern="0" cap="none" spc="0" normalizeH="0" baseline="0" noProof="0" dirty="0">
              <a:ln w="1905">
                <a:solidFill>
                  <a:srgbClr val="A24200"/>
                </a:solidFill>
              </a:ln>
              <a:solidFill>
                <a:srgbClr val="AC2A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29124" y="5429264"/>
            <a:ext cx="2879750" cy="857256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выполнение задания на компьютере со специализированным программным обеспечением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00958" y="5500702"/>
            <a:ext cx="1500198" cy="692497"/>
          </a:xfrm>
          <a:prstGeom prst="rect">
            <a:avLst/>
          </a:prstGeom>
          <a:noFill/>
          <a:ln>
            <a:solidFill>
              <a:srgbClr val="9BBB59">
                <a:lumMod val="7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>
                <a:solidFill>
                  <a:sysClr val="windowText" lastClr="000000"/>
                </a:solidFill>
                <a:latin typeface="Century Gothic" pitchFamily="34" charset="0"/>
              </a:rPr>
              <a:t>ГВЭ проводится в устной </a:t>
            </a:r>
            <a:r>
              <a:rPr lang="ru-RU" sz="13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форме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70" name="Picture 4" descr="Q:\сектор мониторинга и оценки качества образования\Кадач Т.Г\Мои документы\Флэшка\Фото\ЕГЭ\ЕГЭ\Для презентаций\article8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745007" cy="745007"/>
          </a:xfrm>
          <a:prstGeom prst="ellipse">
            <a:avLst/>
          </a:prstGeom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Q:\сектор мониторинга и оценки качества образования\Кадач Т.Г\Мои документы\Флэшка\Фото\ЕГЭ\ЕГЭ\Для презентаций\ОВ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7" y="5414870"/>
            <a:ext cx="628597" cy="96147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Q:\сектор мониторинга и оценки качества образования\Кадач Т.Г\Мои документы\Флэшка\Фото\ЕГЭ\ЕГЭ\Для презентаций\реч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469153" cy="850096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Прямая со стрелкой 119"/>
          <p:cNvCxnSpPr>
            <a:stCxn id="100" idx="3"/>
            <a:endCxn id="101" idx="1"/>
          </p:cNvCxnSpPr>
          <p:nvPr/>
        </p:nvCxnSpPr>
        <p:spPr>
          <a:xfrm flipV="1">
            <a:off x="7308874" y="5846951"/>
            <a:ext cx="192084" cy="10941"/>
          </a:xfrm>
          <a:prstGeom prst="straightConnector1">
            <a:avLst/>
          </a:prstGeom>
          <a:noFill/>
          <a:ln w="19050" cap="flat" cmpd="sng" algn="ctr">
            <a:solidFill>
              <a:srgbClr val="9BBB59">
                <a:lumMod val="75000"/>
              </a:srgbClr>
            </a:solidFill>
            <a:prstDash val="soli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329196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66222105"/>
              </p:ext>
            </p:extLst>
          </p:nvPr>
        </p:nvGraphicFramePr>
        <p:xfrm>
          <a:off x="214282" y="1714488"/>
          <a:ext cx="8750205" cy="445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00166" y="214290"/>
            <a:ext cx="7429552" cy="12311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Формирование состава временного коллектива для проведения ГИА</a:t>
            </a:r>
            <a:endParaRPr lang="ru-RU" altLang="ru-RU" sz="3200" b="1" kern="0" noProof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(до 20.02.2016)</a:t>
            </a:r>
            <a:endParaRPr lang="ru-RU" altLang="ru-RU" b="1" kern="0" noProof="0" dirty="0" smtClean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pic>
        <p:nvPicPr>
          <p:cNvPr id="8193" name="Picture 1" descr="C:\Users\Царь\Desktop\000_138401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0"/>
            <a:ext cx="142876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326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36914"/>
            <a:ext cx="595547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2E3192"/>
                </a:solidFill>
                <a:latin typeface="Century Gothic" pitchFamily="34" charset="0"/>
              </a:rPr>
              <a:t>БЛАГОДАРЮ </a:t>
            </a:r>
            <a:r>
              <a:rPr lang="ru-RU" sz="3200" b="1" dirty="0">
                <a:solidFill>
                  <a:srgbClr val="2E3192"/>
                </a:solidFill>
                <a:latin typeface="Century Gothic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946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98395" y="5197402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3" y="1"/>
            <a:ext cx="8286808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Основные изменения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в нормативных правовых актах по </a:t>
            </a: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ГИА</a:t>
            </a:r>
            <a:endParaRPr lang="ru-RU" altLang="ru-RU" sz="2800" b="1" kern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1000109"/>
            <a:ext cx="2286016" cy="42862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Century Gothic" pitchFamily="34" charset="0"/>
              </a:rPr>
              <a:t>Подача заявлений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1000109"/>
            <a:ext cx="2214578" cy="428628"/>
          </a:xfrm>
          <a:prstGeom prst="roundRect">
            <a:avLst/>
          </a:prstGeom>
          <a:solidFill>
            <a:srgbClr val="FFC000"/>
          </a:solidFill>
          <a:ln>
            <a:solidFill>
              <a:srgbClr val="E6A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 1го февраля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3"/>
          <p:cNvCxnSpPr>
            <a:stCxn id="14" idx="3"/>
            <a:endCxn id="19" idx="1"/>
          </p:cNvCxnSpPr>
          <p:nvPr/>
        </p:nvCxnSpPr>
        <p:spPr>
          <a:xfrm>
            <a:off x="4357686" y="1214423"/>
            <a:ext cx="571504" cy="1588"/>
          </a:xfrm>
          <a:prstGeom prst="straightConnector1">
            <a:avLst/>
          </a:prstGeom>
          <a:noFill/>
          <a:ln w="25400" cap="flat" cmpd="sng" algn="ctr">
            <a:solidFill>
              <a:srgbClr val="9BBB59">
                <a:lumMod val="75000"/>
              </a:srgbClr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27" name="Picture 3" descr="Q:\сектор мониторинга и оценки качества образования\Кадач Т.Г\Мои документы\Флэшка\Фото\ЕГЭ\ЕГЭ\Для презентаций\га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383"/>
            <a:ext cx="857257" cy="10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Царь\Desktop\sign-black-access-icon-stick-symbol-people-m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43248"/>
            <a:ext cx="1071570" cy="110792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14282" y="1285860"/>
            <a:ext cx="17488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ГИА-11:</a:t>
            </a:r>
            <a:endParaRPr kumimoji="0" lang="ru-RU" sz="28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768" y="1214423"/>
            <a:ext cx="17488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ГИА-9:</a:t>
            </a:r>
            <a:endParaRPr kumimoji="0" lang="ru-RU" sz="2800" b="1" i="0" u="none" strike="noStrike" kern="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  <p:pic>
        <p:nvPicPr>
          <p:cNvPr id="1029" name="Picture 5" descr="C:\Users\Царь\Desktop\net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143248"/>
            <a:ext cx="1214446" cy="888480"/>
          </a:xfrm>
          <a:prstGeom prst="rect">
            <a:avLst/>
          </a:prstGeom>
          <a:noFill/>
        </p:spPr>
      </p:pic>
      <p:pic>
        <p:nvPicPr>
          <p:cNvPr id="1030" name="Picture 6" descr="C:\Users\Царь\Desktop\kTMnB59T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071941"/>
            <a:ext cx="1165346" cy="785819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2285984" y="4143381"/>
            <a:ext cx="857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ГВЭ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1031" name="Picture 7" descr="C:\Users\Царь\Desktop\orologio_da_parete_archi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500305"/>
            <a:ext cx="785818" cy="785819"/>
          </a:xfrm>
          <a:prstGeom prst="rect">
            <a:avLst/>
          </a:prstGeom>
          <a:noFill/>
        </p:spPr>
      </p:pic>
      <p:cxnSp>
        <p:nvCxnSpPr>
          <p:cNvPr id="53" name="Соединительная линия уступом 52"/>
          <p:cNvCxnSpPr>
            <a:stCxn id="1026" idx="3"/>
            <a:endCxn id="1031" idx="1"/>
          </p:cNvCxnSpPr>
          <p:nvPr/>
        </p:nvCxnSpPr>
        <p:spPr>
          <a:xfrm flipV="1">
            <a:off x="1500166" y="2893215"/>
            <a:ext cx="714380" cy="803996"/>
          </a:xfrm>
          <a:prstGeom prst="bentConnector3">
            <a:avLst>
              <a:gd name="adj1" fmla="val 45803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1026" idx="3"/>
            <a:endCxn id="1029" idx="1"/>
          </p:cNvCxnSpPr>
          <p:nvPr/>
        </p:nvCxnSpPr>
        <p:spPr>
          <a:xfrm flipV="1">
            <a:off x="1500166" y="3587489"/>
            <a:ext cx="1428760" cy="109723"/>
          </a:xfrm>
          <a:prstGeom prst="bentConnector3">
            <a:avLst>
              <a:gd name="adj1" fmla="val 50000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026" idx="3"/>
            <a:endCxn id="1030" idx="1"/>
          </p:cNvCxnSpPr>
          <p:nvPr/>
        </p:nvCxnSpPr>
        <p:spPr>
          <a:xfrm>
            <a:off x="1500166" y="3697211"/>
            <a:ext cx="642942" cy="767640"/>
          </a:xfrm>
          <a:prstGeom prst="bentConnector3">
            <a:avLst>
              <a:gd name="adj1" fmla="val 50000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Царь\Desktop\graduation-ca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929198"/>
            <a:ext cx="1928826" cy="1298287"/>
          </a:xfrm>
          <a:prstGeom prst="rect">
            <a:avLst/>
          </a:prstGeom>
          <a:noFill/>
        </p:spPr>
      </p:pic>
      <p:pic>
        <p:nvPicPr>
          <p:cNvPr id="1033" name="Picture 9" descr="C:\Users\Царь\Desktop\g-belgesi-istenen-evrakl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5664" y="4725145"/>
            <a:ext cx="1428760" cy="122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6" name="Соединительная линия уступом 125"/>
          <p:cNvCxnSpPr>
            <a:stCxn id="1032" idx="3"/>
            <a:endCxn id="1033" idx="2"/>
          </p:cNvCxnSpPr>
          <p:nvPr/>
        </p:nvCxnSpPr>
        <p:spPr>
          <a:xfrm flipV="1">
            <a:off x="2143108" y="5337213"/>
            <a:ext cx="742556" cy="241129"/>
          </a:xfrm>
          <a:prstGeom prst="bentConnector3">
            <a:avLst>
              <a:gd name="adj1" fmla="val 50000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214282" y="1857366"/>
            <a:ext cx="22294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ФЕВРАЛЬ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00299" y="1857366"/>
            <a:ext cx="2455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СЕНТЯБРЬ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5" name="Picture 11" descr="C:\Users\Царь\Desktop\phot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1857364"/>
            <a:ext cx="1000132" cy="655549"/>
          </a:xfrm>
          <a:prstGeom prst="rect">
            <a:avLst/>
          </a:prstGeom>
          <a:noFill/>
        </p:spPr>
      </p:pic>
      <p:pic>
        <p:nvPicPr>
          <p:cNvPr id="137" name="Picture 11" descr="C:\Users\Царь\Desktop\phot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1857364"/>
            <a:ext cx="1000132" cy="655549"/>
          </a:xfrm>
          <a:prstGeom prst="rect">
            <a:avLst/>
          </a:prstGeom>
          <a:noFill/>
        </p:spPr>
      </p:pic>
      <p:sp>
        <p:nvSpPr>
          <p:cNvPr id="138" name="Прямоугольник 137"/>
          <p:cNvSpPr/>
          <p:nvPr/>
        </p:nvSpPr>
        <p:spPr>
          <a:xfrm>
            <a:off x="6429389" y="1857366"/>
            <a:ext cx="26030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4 предмета: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786446" y="2500305"/>
            <a:ext cx="292895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Русский язык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Математика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036" name="Picture 12" descr="C:\Users\Царь\Desktop\dT97jjGT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6" y="2500307"/>
            <a:ext cx="717337" cy="714648"/>
          </a:xfrm>
          <a:prstGeom prst="rect">
            <a:avLst/>
          </a:prstGeom>
          <a:noFill/>
        </p:spPr>
      </p:pic>
      <p:sp>
        <p:nvSpPr>
          <p:cNvPr id="150" name="TextBox 149"/>
          <p:cNvSpPr txBox="1"/>
          <p:nvPr/>
        </p:nvSpPr>
        <p:spPr>
          <a:xfrm>
            <a:off x="5214942" y="3714753"/>
            <a:ext cx="39290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2 предмета 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по выбору выпускника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62" name="Плюс 161"/>
          <p:cNvSpPr/>
          <p:nvPr/>
        </p:nvSpPr>
        <p:spPr>
          <a:xfrm>
            <a:off x="6929454" y="3214687"/>
            <a:ext cx="571504" cy="571504"/>
          </a:xfrm>
          <a:prstGeom prst="mathPlu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C33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C:\Users\Царь\Desktop\yves_guillou_protections_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4854001"/>
            <a:ext cx="1285884" cy="1218207"/>
          </a:xfrm>
          <a:prstGeom prst="rect">
            <a:avLst/>
          </a:prstGeom>
          <a:noFill/>
        </p:spPr>
      </p:pic>
      <p:sp>
        <p:nvSpPr>
          <p:cNvPr id="169" name="TextBox 168"/>
          <p:cNvSpPr txBox="1"/>
          <p:nvPr/>
        </p:nvSpPr>
        <p:spPr>
          <a:xfrm>
            <a:off x="5929322" y="5000637"/>
            <a:ext cx="30003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Выборочный контроль ГИА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(ГИА-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5" y="460504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СПО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737" y="5786973"/>
            <a:ext cx="227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Справка</a:t>
            </a:r>
            <a:r>
              <a:rPr lang="ru-RU" dirty="0" smtClean="0"/>
              <a:t> </a:t>
            </a:r>
            <a:r>
              <a:rPr lang="ru-RU" sz="2400" b="1" dirty="0" smtClean="0">
                <a:latin typeface="Century Gothic" panose="020B0502020202020204" pitchFamily="34" charset="0"/>
              </a:rPr>
              <a:t>ОО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68312"/>
            <a:ext cx="806489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Совершенствование процедур и технологий проведения ГИА- 2016 </a:t>
            </a:r>
            <a:endParaRPr lang="ru-RU" altLang="ru-RU" sz="3600" b="1" kern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285720" y="3214685"/>
            <a:ext cx="2000264" cy="923330"/>
          </a:xfrm>
          <a:prstGeom prst="rect">
            <a:avLst/>
          </a:prstGeom>
          <a:ln w="22225">
            <a:solidFill>
              <a:srgbClr val="FF99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Отказ от части с выбором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ответов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500570"/>
            <a:ext cx="20812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история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072074"/>
            <a:ext cx="20939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обществознание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572141"/>
            <a:ext cx="20939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и</a:t>
            </a:r>
            <a:r>
              <a:rPr lang="ru-RU" sz="1600" dirty="0" smtClean="0">
                <a:latin typeface="Century Gothic" pitchFamily="34" charset="0"/>
              </a:rPr>
              <a:t>нформатика </a:t>
            </a:r>
          </a:p>
          <a:p>
            <a:r>
              <a:rPr lang="ru-RU" sz="1600" dirty="0" smtClean="0">
                <a:latin typeface="Century Gothic" pitchFamily="34" charset="0"/>
              </a:rPr>
              <a:t>и ИКТ</a:t>
            </a:r>
            <a:endParaRPr lang="ru-RU" sz="1600" dirty="0">
              <a:latin typeface="Century Gothic" pitchFamily="34" charset="0"/>
            </a:endParaRPr>
          </a:p>
        </p:txBody>
      </p:sp>
      <p:cxnSp>
        <p:nvCxnSpPr>
          <p:cNvPr id="3" name="Соединительная линия уступом 2"/>
          <p:cNvCxnSpPr>
            <a:stCxn id="9" idx="1"/>
            <a:endCxn id="10" idx="1"/>
          </p:cNvCxnSpPr>
          <p:nvPr/>
        </p:nvCxnSpPr>
        <p:spPr>
          <a:xfrm rot="10800000" flipV="1">
            <a:off x="285720" y="3676349"/>
            <a:ext cx="1588" cy="993497"/>
          </a:xfrm>
          <a:prstGeom prst="bentConnector3">
            <a:avLst>
              <a:gd name="adj1" fmla="val 14395466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10" idx="1"/>
            <a:endCxn id="11" idx="1"/>
          </p:cNvCxnSpPr>
          <p:nvPr/>
        </p:nvCxnSpPr>
        <p:spPr>
          <a:xfrm rot="10800000" flipV="1">
            <a:off x="285720" y="4669847"/>
            <a:ext cx="1588" cy="571504"/>
          </a:xfrm>
          <a:prstGeom prst="bentConnector3">
            <a:avLst>
              <a:gd name="adj1" fmla="val 14395466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1" idx="1"/>
            <a:endCxn id="12" idx="1"/>
          </p:cNvCxnSpPr>
          <p:nvPr/>
        </p:nvCxnSpPr>
        <p:spPr>
          <a:xfrm rot="10800000" flipV="1">
            <a:off x="285720" y="5241351"/>
            <a:ext cx="1588" cy="623178"/>
          </a:xfrm>
          <a:prstGeom prst="bentConnector3">
            <a:avLst>
              <a:gd name="adj1" fmla="val 14395466"/>
            </a:avLst>
          </a:prstGeom>
          <a:ln w="22225">
            <a:solidFill>
              <a:srgbClr val="CC6600"/>
            </a:solidFill>
            <a:tailEnd type="diamon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TextBox 27"/>
          <p:cNvSpPr txBox="1"/>
          <p:nvPr/>
        </p:nvSpPr>
        <p:spPr>
          <a:xfrm>
            <a:off x="2428862" y="3214685"/>
            <a:ext cx="2284405" cy="1077218"/>
          </a:xfrm>
          <a:prstGeom prst="rect">
            <a:avLst/>
          </a:prstGeom>
          <a:ln w="22225">
            <a:solidFill>
              <a:srgbClr val="FF99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Увеличение доли аудиторий с видеонаблюдением в режиме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онлайн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 useBgFill="1">
        <p:nvSpPr>
          <p:cNvPr id="29" name="TextBox 28"/>
          <p:cNvSpPr txBox="1"/>
          <p:nvPr/>
        </p:nvSpPr>
        <p:spPr>
          <a:xfrm>
            <a:off x="4857754" y="3214685"/>
            <a:ext cx="2071701" cy="1077218"/>
          </a:xfrm>
          <a:prstGeom prst="rect">
            <a:avLst/>
          </a:prstGeom>
          <a:ln w="22225">
            <a:solidFill>
              <a:srgbClr val="FF99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Увеличение доли ППЭ с печатью КИМ в аудиториях</a:t>
            </a:r>
          </a:p>
        </p:txBody>
      </p:sp>
      <p:sp useBgFill="1">
        <p:nvSpPr>
          <p:cNvPr id="30" name="TextBox 29"/>
          <p:cNvSpPr txBox="1"/>
          <p:nvPr/>
        </p:nvSpPr>
        <p:spPr>
          <a:xfrm>
            <a:off x="7072330" y="3214685"/>
            <a:ext cx="1857388" cy="1077218"/>
          </a:xfrm>
          <a:prstGeom prst="rect">
            <a:avLst/>
          </a:prstGeom>
          <a:ln w="22225">
            <a:solidFill>
              <a:srgbClr val="FF99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Новая технология сканирования в ППЭ</a:t>
            </a:r>
          </a:p>
        </p:txBody>
      </p:sp>
      <p:sp>
        <p:nvSpPr>
          <p:cNvPr id="34" name="Овал 33"/>
          <p:cNvSpPr/>
          <p:nvPr/>
        </p:nvSpPr>
        <p:spPr>
          <a:xfrm>
            <a:off x="2928926" y="5072075"/>
            <a:ext cx="1285884" cy="52873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+10%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31" name="Прямая соединительная линия 13"/>
          <p:cNvCxnSpPr>
            <a:stCxn id="28" idx="2"/>
            <a:endCxn id="34" idx="0"/>
          </p:cNvCxnSpPr>
          <p:nvPr/>
        </p:nvCxnSpPr>
        <p:spPr>
          <a:xfrm rot="16200000" flipH="1">
            <a:off x="3181380" y="4681587"/>
            <a:ext cx="780172" cy="803"/>
          </a:xfrm>
          <a:prstGeom prst="straightConnector1">
            <a:avLst/>
          </a:prstGeom>
          <a:noFill/>
          <a:ln w="28575" cap="flat" cmpd="sng" algn="ctr">
            <a:solidFill>
              <a:srgbClr val="CC6600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26" name="Picture 2" descr="Q:\сектор мониторинга и оценки качества образования\Кадач Т.Г\Мои документы\Флэшка\Фото\ЕГЭ\ЕГЭ\Для презентаций\Принт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71612"/>
            <a:ext cx="1714512" cy="15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сектор мониторинга и оценки качества образования\Кадач Т.Г\Мои документы\Флэшка\Фото\ЕГЭ\ЕГЭ\Для презентаций\отказ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9"/>
            <a:ext cx="1451196" cy="18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сектор мониторинга и оценки качества образования\Кадач Т.Г\Мои документы\Флэшка\Фото\ЕГЭ\ЕГЭ\Для презентаций\камера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4" y="1571614"/>
            <a:ext cx="2074067" cy="15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:\сектор мониторинга и оценки качества образования\Кадач Т.Г\Мои документы\Флэшка\Фото\ЕГЭ\ЕГЭ\Для презентаций\скан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714488"/>
            <a:ext cx="1643074" cy="16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9" name="TextBox 48"/>
          <p:cNvSpPr txBox="1"/>
          <p:nvPr/>
        </p:nvSpPr>
        <p:spPr>
          <a:xfrm>
            <a:off x="4572000" y="5357826"/>
            <a:ext cx="2643206" cy="923330"/>
          </a:xfrm>
          <a:prstGeom prst="rect">
            <a:avLst/>
          </a:prstGeom>
          <a:ln w="222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использование технологии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«Печать КИМ в ППЭ»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43" name="Прямая соединительная линия 13"/>
          <p:cNvCxnSpPr>
            <a:stCxn id="61" idx="4"/>
            <a:endCxn id="49" idx="0"/>
          </p:cNvCxnSpPr>
          <p:nvPr/>
        </p:nvCxnSpPr>
        <p:spPr>
          <a:xfrm rot="5400000">
            <a:off x="5765062" y="5229285"/>
            <a:ext cx="257082" cy="1588"/>
          </a:xfrm>
          <a:prstGeom prst="straightConnector1">
            <a:avLst/>
          </a:prstGeom>
          <a:noFill/>
          <a:ln w="28575" cap="flat" cmpd="sng" algn="ctr">
            <a:solidFill>
              <a:srgbClr val="CC6600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" name="Овал 60"/>
          <p:cNvSpPr/>
          <p:nvPr/>
        </p:nvSpPr>
        <p:spPr>
          <a:xfrm>
            <a:off x="5072066" y="4572008"/>
            <a:ext cx="1643074" cy="528736"/>
          </a:xfrm>
          <a:prstGeom prst="ellipse">
            <a:avLst/>
          </a:prstGeom>
          <a:solidFill>
            <a:srgbClr val="FFFF66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ОГЭ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67" name="Прямая соединительная линия 13"/>
          <p:cNvCxnSpPr>
            <a:stCxn id="29" idx="2"/>
            <a:endCxn id="61" idx="0"/>
          </p:cNvCxnSpPr>
          <p:nvPr/>
        </p:nvCxnSpPr>
        <p:spPr>
          <a:xfrm rot="5400000">
            <a:off x="5753552" y="4431954"/>
            <a:ext cx="280105" cy="2"/>
          </a:xfrm>
          <a:prstGeom prst="straightConnector1">
            <a:avLst/>
          </a:prstGeom>
          <a:noFill/>
          <a:ln w="28575" cap="flat" cmpd="sng" algn="ctr">
            <a:solidFill>
              <a:srgbClr val="CC6600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650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23528" y="5291573"/>
            <a:ext cx="8641085" cy="94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6826386"/>
              </p:ext>
            </p:extLst>
          </p:nvPr>
        </p:nvGraphicFramePr>
        <p:xfrm>
          <a:off x="0" y="1928801"/>
          <a:ext cx="9144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"/>
            <a:ext cx="9144000" cy="16927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Ключевые моменты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подготовки к проведению ГИА в 2016 году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(План мероприятий («дорожная карта») по подготовке и проведению ГИА на территории Ростовской области в 2015-2016 году, утвержденный приказом </a:t>
            </a:r>
            <a:r>
              <a:rPr lang="ru-RU" altLang="ru-RU" sz="1600" b="1" kern="0" dirty="0" err="1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минобразования</a:t>
            </a:r>
            <a:r>
              <a:rPr lang="ru-RU" altLang="ru-RU" sz="16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 Ростовской области от 31.07.2015 №543)</a:t>
            </a:r>
            <a:endParaRPr lang="ru-RU" altLang="ru-RU" sz="1600" b="1" kern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969958">
            <a:off x="7424385" y="72937"/>
            <a:ext cx="1988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Ноябрь-декабрь</a:t>
            </a:r>
            <a:endParaRPr lang="ru-RU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53" y="116642"/>
            <a:ext cx="8712967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Направления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и формы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информационно-разъяснительной </a:t>
            </a:r>
            <a:r>
              <a:rPr lang="ru-RU" altLang="ru-RU" sz="28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357431"/>
            <a:ext cx="24288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«Горячая линия» для участников ГИА и их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2857496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Размещение на сайтах </a:t>
            </a:r>
            <a:r>
              <a:rPr lang="ru-RU" sz="2000" b="1" dirty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в сети Интернет</a:t>
            </a:r>
          </a:p>
        </p:txBody>
      </p:sp>
      <p:pic>
        <p:nvPicPr>
          <p:cNvPr id="8198" name="Picture 6" descr="Q:\сектор мониторинга и оценки качества образования\Кадач Т.Г\Мои документы\Флэшка\Фото\ЕГЭ\ЕГЭ\Балина\!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00" y="1214421"/>
            <a:ext cx="1868679" cy="1643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43174" y="5286390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Родительские собрания, консультации, круглые столы</a:t>
            </a:r>
            <a:endParaRPr lang="ru-RU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19" name="Picture 8" descr="C:\Users\kadach_tg\Desktop\Балина\балина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2" y="4000506"/>
            <a:ext cx="2294597" cy="152877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Царь\Desktop\472242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71547"/>
            <a:ext cx="1714512" cy="1361860"/>
          </a:xfrm>
          <a:prstGeom prst="rect">
            <a:avLst/>
          </a:prstGeom>
          <a:noFill/>
        </p:spPr>
      </p:pic>
      <p:pic>
        <p:nvPicPr>
          <p:cNvPr id="15" name="Picture 2" descr="Q:\сектор мониторинга и оценки качества образования\Кадач Т.Г\Мои документы\Флэшка\Фото\ЕГЭ\ЕГЭ\Для презентаций\Русски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4" y="1142985"/>
            <a:ext cx="1203605" cy="16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Q:\сектор мониторинга и оценки качества образования\Кадач Т.Г\Мои документы\Флэшка\Фото\ЕГЭ\ЕГЭ\Для презентаций\Мате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285861"/>
            <a:ext cx="1131204" cy="1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User\Desktop\ГИА И ЕГЭ\ЕГЭ\ЕГЭ-2015\ИНФОРМАЦИОННАЯ КАМПАНИЯ\СБОР\СОБРАНИЕ\IMG_8734.JPG"/>
          <p:cNvPicPr>
            <a:picLocks noChangeAspect="1" noChangeArrowheads="1"/>
          </p:cNvPicPr>
          <p:nvPr/>
        </p:nvPicPr>
        <p:blipFill>
          <a:blip r:embed="rId8" cstate="print">
            <a:lum bright="-6000"/>
          </a:blip>
          <a:srcRect/>
          <a:stretch>
            <a:fillRect/>
          </a:stretch>
        </p:blipFill>
        <p:spPr bwMode="auto">
          <a:xfrm>
            <a:off x="6572264" y="1428736"/>
            <a:ext cx="2405470" cy="18121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357950" y="3214686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Информационные стенды</a:t>
            </a:r>
            <a:endParaRPr lang="ru-RU" sz="20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23" name="Picture 12" descr="D:\Ковалева\Рабочий_стол\ЕГЭ-2015\ПИСЬМА\15.04.03_ЕГЭ информационная кампания\ОТЧЕТЫ школ\110_Обуч орг тес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786191"/>
            <a:ext cx="2714644" cy="15245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14282" y="5572140"/>
            <a:ext cx="2357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Семинары и </a:t>
            </a:r>
            <a:r>
              <a:rPr lang="ru-RU" sz="20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совещания</a:t>
            </a:r>
            <a:endParaRPr lang="ru-RU" sz="20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4143380"/>
            <a:ext cx="3143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ПЯТНИЦА</a:t>
            </a:r>
            <a:endParaRPr lang="ru-RU" sz="2000" b="1" dirty="0" smtClean="0">
              <a:ln w="19050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0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-</a:t>
            </a:r>
          </a:p>
          <a:p>
            <a:pPr algn="ctr"/>
            <a:r>
              <a:rPr lang="ru-RU" sz="20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Единый </a:t>
            </a:r>
          </a:p>
          <a:p>
            <a:pPr algn="ctr"/>
            <a:r>
              <a:rPr lang="ru-RU" sz="20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информационный </a:t>
            </a:r>
          </a:p>
          <a:p>
            <a:pPr algn="ctr"/>
            <a:r>
              <a:rPr lang="ru-RU" sz="2000" b="1" dirty="0" smtClean="0">
                <a:ln w="19050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день</a:t>
            </a:r>
            <a:endParaRPr lang="ru-RU" sz="2000" b="1" dirty="0">
              <a:ln w="19050">
                <a:solidFill>
                  <a:srgbClr val="C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0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Мониторинг работы</a:t>
            </a:r>
            <a:r>
              <a:rPr kumimoji="0" lang="ru-RU" altLang="ru-RU" sz="2000" b="1" i="0" u="none" strike="noStrike" kern="0" cap="none" spc="0" normalizeH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 сайтов муниципальных образований области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(</a:t>
            </a:r>
            <a:r>
              <a:rPr kumimoji="0" lang="ru-RU" altLang="ru-RU" b="1" i="0" u="none" strike="noStrike" kern="0" cap="none" spc="0" normalizeH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по состоянию на 19.11.2015)</a:t>
            </a:r>
            <a:endParaRPr kumimoji="0" lang="ru-RU" altLang="ru-RU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85794"/>
            <a:ext cx="9144000" cy="190501"/>
          </a:xfrm>
          <a:prstGeom prst="rect">
            <a:avLst/>
          </a:prstGeom>
          <a:gradFill flip="none" rotWithShape="1">
            <a:gsLst>
              <a:gs pos="0">
                <a:srgbClr val="99FF33"/>
              </a:gs>
              <a:gs pos="40000">
                <a:srgbClr val="EAFB47"/>
              </a:gs>
              <a:gs pos="50000">
                <a:srgbClr val="FFCC00"/>
              </a:gs>
              <a:gs pos="86000">
                <a:srgbClr val="FF0000"/>
              </a:gs>
              <a:gs pos="10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1809739"/>
            <a:ext cx="1500197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Весёловский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5" y="2190742"/>
            <a:ext cx="1500198" cy="276999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err="1" smtClean="0">
                <a:latin typeface="Century Gothic" pitchFamily="34" charset="0"/>
              </a:rPr>
              <a:t>Зимовниковский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2571744"/>
            <a:ext cx="1500197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Кашарский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2952747"/>
            <a:ext cx="1500197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Милютинский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3333750"/>
            <a:ext cx="1500197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Морозовский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6" y="3714752"/>
            <a:ext cx="1500197" cy="269304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Пролетарский</a:t>
            </a:r>
            <a:r>
              <a:rPr lang="ru-RU" sz="1150" b="1" dirty="0" smtClean="0">
                <a:latin typeface="Century Gothic" pitchFamily="34" charset="0"/>
              </a:rPr>
              <a:t> (с)</a:t>
            </a:r>
            <a:endParaRPr lang="ru-RU" sz="1150" b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5" y="4095755"/>
            <a:ext cx="1500198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Сальский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5" y="4476758"/>
            <a:ext cx="1500198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Цимлянский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5" y="4857760"/>
            <a:ext cx="1500198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Шолоховский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5" y="5238763"/>
            <a:ext cx="1500198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г.Батайск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5" y="6000768"/>
            <a:ext cx="1500198" cy="307777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г.Таганрог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5" y="5619766"/>
            <a:ext cx="1500198" cy="276999"/>
          </a:xfrm>
          <a:prstGeom prst="rect">
            <a:avLst/>
          </a:prstGeom>
          <a:noFill/>
          <a:ln>
            <a:solidFill>
              <a:srgbClr val="99FF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г.Новочеркасск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5918" y="1809739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Верхнедонской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918" y="2190742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Волгодонской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5918" y="2571744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Егорлыкский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2952747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Зерноградский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3333750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Каменский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5918" y="3714752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Мартыновский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5918" y="4095755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Матвеево-Курганский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18" y="4476758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Миллеровский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918" y="4857760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Мясниковский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5919" y="5238763"/>
            <a:ext cx="1000131" cy="2616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Орловский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5238763"/>
            <a:ext cx="1143008" cy="2616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err="1" smtClean="0">
                <a:latin typeface="Century Gothic" pitchFamily="34" charset="0"/>
              </a:rPr>
              <a:t>Чертковский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5918" y="5619766"/>
            <a:ext cx="2214578" cy="2769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г.Ростов, Ворошиловский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5918" y="6000768"/>
            <a:ext cx="2214578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г.Шахты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1809739"/>
            <a:ext cx="1071570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Азовский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0" y="1809739"/>
            <a:ext cx="1214446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Аксайский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3372" y="2190743"/>
            <a:ext cx="1428760" cy="246221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err="1" smtClean="0">
                <a:latin typeface="Century Gothic" pitchFamily="34" charset="0"/>
              </a:rPr>
              <a:t>Белокалитвинский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3570" y="2190743"/>
            <a:ext cx="857256" cy="246221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err="1" smtClean="0">
                <a:latin typeface="Century Gothic" pitchFamily="34" charset="0"/>
              </a:rPr>
              <a:t>Боковский</a:t>
            </a:r>
            <a:endParaRPr lang="ru-RU" sz="900" b="1" dirty="0"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43372" y="2571744"/>
            <a:ext cx="1071570" cy="26161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err="1" smtClean="0">
                <a:latin typeface="Century Gothic" pitchFamily="34" charset="0"/>
              </a:rPr>
              <a:t>Дубовский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86380" y="2571744"/>
            <a:ext cx="1214446" cy="26161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err="1" smtClean="0">
                <a:latin typeface="Century Gothic" pitchFamily="34" charset="0"/>
              </a:rPr>
              <a:t>Заветинский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43372" y="2952747"/>
            <a:ext cx="2357454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Кагальницкий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3372" y="3333750"/>
            <a:ext cx="2357454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Константиновский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3372" y="3714752"/>
            <a:ext cx="1000132" cy="26161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err="1" smtClean="0">
                <a:latin typeface="Century Gothic" pitchFamily="34" charset="0"/>
              </a:rPr>
              <a:t>Обливский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4942" y="3714752"/>
            <a:ext cx="1285884" cy="25391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 err="1" smtClean="0">
                <a:latin typeface="Century Gothic" pitchFamily="34" charset="0"/>
              </a:rPr>
              <a:t>Ремонтненский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3372" y="4095755"/>
            <a:ext cx="2357454" cy="27699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err="1" smtClean="0">
                <a:latin typeface="Century Gothic" pitchFamily="34" charset="0"/>
              </a:rPr>
              <a:t>Родионово-Несветайский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3372" y="4476758"/>
            <a:ext cx="1143008" cy="27699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Тацинский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7818" y="4476758"/>
            <a:ext cx="1143008" cy="276999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err="1" smtClean="0">
                <a:latin typeface="Century Gothic" pitchFamily="34" charset="0"/>
              </a:rPr>
              <a:t>Целинский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43372" y="4857760"/>
            <a:ext cx="928694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г.Азов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43504" y="4857760"/>
            <a:ext cx="1357322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г.Волгодонск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43372" y="5238763"/>
            <a:ext cx="1143008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г.Гуково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57818" y="5238763"/>
            <a:ext cx="1143008" cy="307777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г.Донецк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43372" y="5619766"/>
            <a:ext cx="2357454" cy="52322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г.Ростов: Кировский, </a:t>
            </a:r>
          </a:p>
          <a:p>
            <a:pPr algn="ctr"/>
            <a:r>
              <a:rPr lang="ru-RU" sz="1400" b="1" dirty="0" smtClean="0">
                <a:latin typeface="Century Gothic" pitchFamily="34" charset="0"/>
              </a:rPr>
              <a:t>Ленинский, Советский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43702" y="1809739"/>
            <a:ext cx="1214446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 smtClean="0">
                <a:latin typeface="Century Gothic" pitchFamily="34" charset="0"/>
              </a:rPr>
              <a:t>Куйбышевский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43702" y="2190743"/>
            <a:ext cx="1428760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latin typeface="Century Gothic" pitchFamily="34" charset="0"/>
              </a:rPr>
              <a:t>Семикаракорский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72462" y="2190743"/>
            <a:ext cx="928694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latin typeface="Century Gothic" pitchFamily="34" charset="0"/>
              </a:rPr>
              <a:t>Советский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9586" y="1809739"/>
            <a:ext cx="1071570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b="1" dirty="0" smtClean="0">
                <a:latin typeface="Century Gothic" pitchFamily="34" charset="0"/>
              </a:rPr>
              <a:t>Тарасовский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43702" y="2500306"/>
            <a:ext cx="2357454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г.Ростов: Октябрьский,</a:t>
            </a:r>
          </a:p>
          <a:p>
            <a:pPr algn="ctr"/>
            <a:r>
              <a:rPr lang="ru-RU" sz="1100" b="1" dirty="0" smtClean="0">
                <a:latin typeface="Century Gothic" pitchFamily="34" charset="0"/>
              </a:rPr>
              <a:t>Первомайский, Пролетарский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43702" y="3333750"/>
            <a:ext cx="1000132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Багаевский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43702" y="3714752"/>
            <a:ext cx="235745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Красносулинский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86710" y="3333750"/>
            <a:ext cx="1214446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err="1" smtClean="0">
                <a:latin typeface="Century Gothic" pitchFamily="34" charset="0"/>
              </a:rPr>
              <a:t>Неклиновский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43702" y="4095755"/>
            <a:ext cx="1285884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Усть-Донецкий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01024" y="4095755"/>
            <a:ext cx="1000132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latin typeface="Century Gothic" pitchFamily="34" charset="0"/>
              </a:rPr>
              <a:t>г.Зверево</a:t>
            </a:r>
            <a:endParaRPr lang="ru-RU" sz="1100" b="1" dirty="0"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43702" y="4476757"/>
            <a:ext cx="100013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b="1" dirty="0" smtClean="0">
                <a:latin typeface="Century Gothic" pitchFamily="34" charset="0"/>
              </a:rPr>
              <a:t>г.Каменск-Шахтинский</a:t>
            </a:r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15272" y="4476757"/>
            <a:ext cx="128588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г.Ростов, </a:t>
            </a:r>
          </a:p>
          <a:p>
            <a:pPr algn="ctr"/>
            <a:r>
              <a:rPr lang="ru-RU" sz="1200" b="1" dirty="0" smtClean="0">
                <a:latin typeface="Century Gothic" pitchFamily="34" charset="0"/>
              </a:rPr>
              <a:t>Ж/Д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43702" y="5238763"/>
            <a:ext cx="235745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Октябрьский (с)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43702" y="5619766"/>
            <a:ext cx="235745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Песчанокопский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43702" y="6000769"/>
            <a:ext cx="235745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г.Новошахтинск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143372" y="1071546"/>
            <a:ext cx="2357454" cy="64294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Удовлетворительный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уровень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785918" y="1071546"/>
            <a:ext cx="221457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Хороший уровень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42844" y="1071546"/>
            <a:ext cx="1500198" cy="642942"/>
          </a:xfrm>
          <a:prstGeom prst="roundRect">
            <a:avLst/>
          </a:prstGeom>
          <a:solidFill>
            <a:srgbClr val="99FF33"/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Высокий уровень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643702" y="1071546"/>
            <a:ext cx="2357454" cy="6429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Низкий уровень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500826" y="3000372"/>
            <a:ext cx="264317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Отсутствие информации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643702" y="4953011"/>
            <a:ext cx="250029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Нет доступа к сайту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0478"/>
            <a:ext cx="8715436" cy="830997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Мониторинг работы</a:t>
            </a:r>
            <a:r>
              <a:rPr kumimoji="0" lang="ru-RU" altLang="ru-RU" sz="2400" b="1" i="0" u="none" strike="noStrike" kern="0" cap="none" spc="0" normalizeH="0" noProof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uLnTx/>
                <a:uFillTx/>
                <a:latin typeface="Century Gothic" pitchFamily="34" charset="0"/>
              </a:rPr>
              <a:t> телефонов «горячей линии»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kern="0" baseline="0" dirty="0" smtClean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(по состоянию на 24.11.2015)</a:t>
            </a:r>
            <a:endParaRPr kumimoji="0" lang="ru-RU" altLang="ru-RU" sz="2400" b="1" i="0" u="none" strike="noStrike" kern="0" cap="none" spc="0" normalizeH="0" baseline="0" noProof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uLnTx/>
              <a:uFillTx/>
              <a:latin typeface="Century Gothic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719667"/>
          <a:ext cx="8643998" cy="563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13"/>
          <p:cNvCxnSpPr>
            <a:endCxn id="15" idx="0"/>
          </p:cNvCxnSpPr>
          <p:nvPr/>
        </p:nvCxnSpPr>
        <p:spPr>
          <a:xfrm rot="5400000">
            <a:off x="1321571" y="1964521"/>
            <a:ext cx="1071570" cy="1000132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3000372"/>
            <a:ext cx="2286016" cy="22607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Century Gothic" pitchFamily="34" charset="0"/>
              </a:rPr>
              <a:t>Багаевский</a:t>
            </a:r>
          </a:p>
          <a:p>
            <a:pPr algn="ctr">
              <a:lnSpc>
                <a:spcPct val="150000"/>
              </a:lnSpc>
            </a:pPr>
            <a:r>
              <a:rPr lang="ru-RU" sz="1600" b="1" dirty="0" err="1" smtClean="0">
                <a:latin typeface="Century Gothic" pitchFamily="34" charset="0"/>
              </a:rPr>
              <a:t>Зерноградский</a:t>
            </a:r>
            <a:endParaRPr lang="ru-RU" sz="1600" b="1" dirty="0" smtClean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err="1" smtClean="0">
                <a:latin typeface="Century Gothic" pitchFamily="34" charset="0"/>
              </a:rPr>
              <a:t>Неклиновский</a:t>
            </a:r>
            <a:endParaRPr lang="ru-RU" sz="1600" b="1" dirty="0" smtClean="0"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Century Gothic" pitchFamily="34" charset="0"/>
              </a:rPr>
              <a:t>Советский (с)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Century Gothic" pitchFamily="34" charset="0"/>
              </a:rPr>
              <a:t>г.Зверево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Century Gothic" pitchFamily="34" charset="0"/>
              </a:rPr>
              <a:t>г.Новошахтинск</a:t>
            </a:r>
          </a:p>
        </p:txBody>
      </p:sp>
      <p:cxnSp>
        <p:nvCxnSpPr>
          <p:cNvPr id="23" name="Прямая соединительная линия 13"/>
          <p:cNvCxnSpPr>
            <a:endCxn id="32" idx="1"/>
          </p:cNvCxnSpPr>
          <p:nvPr/>
        </p:nvCxnSpPr>
        <p:spPr>
          <a:xfrm flipV="1">
            <a:off x="3643306" y="1672055"/>
            <a:ext cx="1143008" cy="113872"/>
          </a:xfrm>
          <a:prstGeom prst="bentConnector3">
            <a:avLst>
              <a:gd name="adj1" fmla="val 770"/>
            </a:avLst>
          </a:prstGeom>
          <a:ln w="22225">
            <a:solidFill>
              <a:srgbClr val="FFC000"/>
            </a:solidFill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86314" y="1000108"/>
            <a:ext cx="4143404" cy="13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err="1" smtClean="0">
                <a:latin typeface="Century Gothic" pitchFamily="34" charset="0"/>
              </a:rPr>
              <a:t>Красносулинский</a:t>
            </a:r>
            <a:r>
              <a:rPr lang="ru-RU" sz="1400" b="1" dirty="0" smtClean="0">
                <a:latin typeface="Century Gothic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</a:rPr>
              <a:t>– не подняли трубку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Century Gothic" pitchFamily="34" charset="0"/>
              </a:rPr>
              <a:t>Октябрьский (с) </a:t>
            </a:r>
            <a:r>
              <a:rPr lang="ru-RU" sz="1400" dirty="0" smtClean="0">
                <a:latin typeface="Century Gothic" pitchFamily="34" charset="0"/>
              </a:rPr>
              <a:t>– нет специалиста</a:t>
            </a:r>
          </a:p>
          <a:p>
            <a:pPr>
              <a:lnSpc>
                <a:spcPct val="150000"/>
              </a:lnSpc>
            </a:pPr>
            <a:r>
              <a:rPr lang="ru-RU" sz="1400" b="1" dirty="0" err="1" smtClean="0">
                <a:latin typeface="Century Gothic" pitchFamily="34" charset="0"/>
              </a:rPr>
              <a:t>Песчанокопский</a:t>
            </a:r>
            <a:r>
              <a:rPr lang="ru-RU" sz="1400" b="1" dirty="0" smtClean="0">
                <a:latin typeface="Century Gothic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</a:rPr>
              <a:t>– нет специалиста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Century Gothic" pitchFamily="34" charset="0"/>
              </a:rPr>
              <a:t>г.Ростов-на-Дону </a:t>
            </a:r>
            <a:r>
              <a:rPr lang="ru-RU" sz="1400" dirty="0" smtClean="0">
                <a:latin typeface="Century Gothic" pitchFamily="34" charset="0"/>
              </a:rPr>
              <a:t>– неверно указан номер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ina\Downloads\2015_10_23_19.27.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0" y="129837"/>
            <a:ext cx="2164142" cy="355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lina\Downloads\2015_10_23_19.28.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818265"/>
            <a:ext cx="2276622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alina\Downloads\2015_10_23_19.27.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000108"/>
            <a:ext cx="2378544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lina\Downloads\2015_10_23_19.34.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05" y="2667428"/>
            <a:ext cx="1908332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alina\Downloads\2015_10_23_19.31.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450597"/>
            <a:ext cx="2111516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lina\Downloads\2015_10_23_19.41.4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38265"/>
            <a:ext cx="2272336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Galina\Downloads\2015_10_23_19.57.4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468893"/>
            <a:ext cx="2186567" cy="3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Galina\Downloads\2015_10_23_19.58.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116572"/>
            <a:ext cx="1043559" cy="137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5" y="16137"/>
            <a:ext cx="5815905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Мобильное приложение «ЕГЭ в РО»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для </a:t>
            </a:r>
            <a:r>
              <a:rPr lang="ru-RU" altLang="ru-RU" sz="2400" b="1" kern="0" dirty="0" err="1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Android</a:t>
            </a:r>
            <a:r>
              <a:rPr lang="ru-RU" altLang="ru-RU" sz="24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 и </a:t>
            </a:r>
            <a:r>
              <a:rPr lang="ru-RU" altLang="ru-RU" sz="2400" b="1" kern="0" dirty="0" err="1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latin typeface="Century Gothic" pitchFamily="34" charset="0"/>
              </a:rPr>
              <a:t>iOS</a:t>
            </a:r>
            <a:endParaRPr lang="ru-RU" altLang="ru-RU" sz="2400" b="1" kern="0" dirty="0">
              <a:ln>
                <a:solidFill>
                  <a:srgbClr val="2D2D8A"/>
                </a:solidFill>
              </a:ln>
              <a:solidFill>
                <a:srgbClr val="2D2D8A">
                  <a:lumMod val="60000"/>
                  <a:lumOff val="4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8968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1572</Words>
  <Application>Microsoft Office PowerPoint</Application>
  <PresentationFormat>Экран (4:3)</PresentationFormat>
  <Paragraphs>375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Информационно-разъяснительная  работа (официальные сайты ОО ВПО)</vt:lpstr>
      <vt:lpstr>Информационно-разъяснительная  работа (официальные сайты ОО ВПО)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Брэйн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Чубарова Лариса Григорьевна</cp:lastModifiedBy>
  <cp:revision>173</cp:revision>
  <dcterms:created xsi:type="dcterms:W3CDTF">2011-12-09T07:01:50Z</dcterms:created>
  <dcterms:modified xsi:type="dcterms:W3CDTF">2015-11-26T13:29:30Z</dcterms:modified>
</cp:coreProperties>
</file>